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72" r:id="rId3"/>
    <p:sldId id="271" r:id="rId4"/>
    <p:sldId id="259" r:id="rId5"/>
    <p:sldId id="268" r:id="rId6"/>
    <p:sldId id="267" r:id="rId7"/>
    <p:sldId id="263" r:id="rId8"/>
    <p:sldId id="264" r:id="rId9"/>
    <p:sldId id="270" r:id="rId10"/>
    <p:sldId id="262" r:id="rId11"/>
    <p:sldId id="266" r:id="rId12"/>
    <p:sldId id="275" r:id="rId13"/>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6"/>
    <p:restoredTop sz="94130"/>
  </p:normalViewPr>
  <p:slideViewPr>
    <p:cSldViewPr snapToGrid="0" snapToObjects="1">
      <p:cViewPr varScale="1">
        <p:scale>
          <a:sx n="60" d="100"/>
          <a:sy n="60" d="100"/>
        </p:scale>
        <p:origin x="78"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81D638E4-99B2-DB4F-B71A-7495C009BC47}" type="datetimeFigureOut">
              <a:rPr lang="en-US" smtClean="0"/>
              <a:t>12/9/2019</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52362D9C-2AFF-744B-B153-24B52B8FE196}" type="slidenum">
              <a:rPr lang="en-US" smtClean="0"/>
              <a:t>‹#›</a:t>
            </a:fld>
            <a:endParaRPr lang="en-US"/>
          </a:p>
        </p:txBody>
      </p:sp>
    </p:spTree>
    <p:extLst>
      <p:ext uri="{BB962C8B-B14F-4D97-AF65-F5344CB8AC3E}">
        <p14:creationId xmlns:p14="http://schemas.microsoft.com/office/powerpoint/2010/main" val="375305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previous SP:</a:t>
            </a:r>
          </a:p>
          <a:p>
            <a:endParaRPr lang="en-US" dirty="0"/>
          </a:p>
          <a:p>
            <a:r>
              <a:rPr lang="en-US" dirty="0"/>
              <a:t>Challenges: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misuse of religion in support of all manner of violence, including violent extremism.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Violent conflict and the proliferation of arms.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Nuclear weapons and all weapons of mass and indiscriminate destruction.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Extreme and growing inequality, including widespread violations of basic rights.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Violence against women, abuse of children and weakening support for families.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Extreme poverty, preventable diseases left untreated, and broad scale lack of opportunity.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Environmental degradation, natural resource depletion, and climate change, all of which threaten civic order and human flourishing.</a:t>
            </a:r>
            <a:r>
              <a:rPr lang="en-US" dirty="0">
                <a:effectLst/>
              </a:rPr>
              <a:t> </a:t>
            </a:r>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1</a:t>
            </a:fld>
            <a:endParaRPr lang="en-US"/>
          </a:p>
        </p:txBody>
      </p:sp>
    </p:spTree>
    <p:extLst>
      <p:ext uri="{BB962C8B-B14F-4D97-AF65-F5344CB8AC3E}">
        <p14:creationId xmlns:p14="http://schemas.microsoft.com/office/powerpoint/2010/main" val="160903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11</a:t>
            </a:fld>
            <a:endParaRPr lang="en-US"/>
          </a:p>
        </p:txBody>
      </p:sp>
    </p:spTree>
    <p:extLst>
      <p:ext uri="{BB962C8B-B14F-4D97-AF65-F5344CB8AC3E}">
        <p14:creationId xmlns:p14="http://schemas.microsoft.com/office/powerpoint/2010/main" val="2350330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12</a:t>
            </a:fld>
            <a:endParaRPr lang="en-US"/>
          </a:p>
        </p:txBody>
      </p:sp>
    </p:spTree>
    <p:extLst>
      <p:ext uri="{BB962C8B-B14F-4D97-AF65-F5344CB8AC3E}">
        <p14:creationId xmlns:p14="http://schemas.microsoft.com/office/powerpoint/2010/main" val="718805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2</a:t>
            </a:fld>
            <a:endParaRPr lang="en-US"/>
          </a:p>
        </p:txBody>
      </p:sp>
    </p:spTree>
    <p:extLst>
      <p:ext uri="{BB962C8B-B14F-4D97-AF65-F5344CB8AC3E}">
        <p14:creationId xmlns:p14="http://schemas.microsoft.com/office/powerpoint/2010/main" val="1547286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3</a:t>
            </a:fld>
            <a:endParaRPr lang="en-US"/>
          </a:p>
        </p:txBody>
      </p:sp>
    </p:spTree>
    <p:extLst>
      <p:ext uri="{BB962C8B-B14F-4D97-AF65-F5344CB8AC3E}">
        <p14:creationId xmlns:p14="http://schemas.microsoft.com/office/powerpoint/2010/main" val="2668533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4</a:t>
            </a:fld>
            <a:endParaRPr lang="en-US"/>
          </a:p>
        </p:txBody>
      </p:sp>
    </p:spTree>
    <p:extLst>
      <p:ext uri="{BB962C8B-B14F-4D97-AF65-F5344CB8AC3E}">
        <p14:creationId xmlns:p14="http://schemas.microsoft.com/office/powerpoint/2010/main" val="685327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5</a:t>
            </a:fld>
            <a:endParaRPr lang="en-US"/>
          </a:p>
        </p:txBody>
      </p:sp>
    </p:spTree>
    <p:extLst>
      <p:ext uri="{BB962C8B-B14F-4D97-AF65-F5344CB8AC3E}">
        <p14:creationId xmlns:p14="http://schemas.microsoft.com/office/powerpoint/2010/main" val="54623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6</a:t>
            </a:fld>
            <a:endParaRPr lang="en-US"/>
          </a:p>
        </p:txBody>
      </p:sp>
    </p:spTree>
    <p:extLst>
      <p:ext uri="{BB962C8B-B14F-4D97-AF65-F5344CB8AC3E}">
        <p14:creationId xmlns:p14="http://schemas.microsoft.com/office/powerpoint/2010/main" val="2699694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7</a:t>
            </a:fld>
            <a:endParaRPr lang="en-US"/>
          </a:p>
        </p:txBody>
      </p:sp>
    </p:spTree>
    <p:extLst>
      <p:ext uri="{BB962C8B-B14F-4D97-AF65-F5344CB8AC3E}">
        <p14:creationId xmlns:p14="http://schemas.microsoft.com/office/powerpoint/2010/main" val="479199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8</a:t>
            </a:fld>
            <a:endParaRPr lang="en-US"/>
          </a:p>
        </p:txBody>
      </p:sp>
    </p:spTree>
    <p:extLst>
      <p:ext uri="{BB962C8B-B14F-4D97-AF65-F5344CB8AC3E}">
        <p14:creationId xmlns:p14="http://schemas.microsoft.com/office/powerpoint/2010/main" val="907269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362D9C-2AFF-744B-B153-24B52B8FE196}" type="slidenum">
              <a:rPr lang="en-US" smtClean="0"/>
              <a:t>10</a:t>
            </a:fld>
            <a:endParaRPr lang="en-US"/>
          </a:p>
        </p:txBody>
      </p:sp>
    </p:spTree>
    <p:extLst>
      <p:ext uri="{BB962C8B-B14F-4D97-AF65-F5344CB8AC3E}">
        <p14:creationId xmlns:p14="http://schemas.microsoft.com/office/powerpoint/2010/main" val="1636454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818F7-9E94-8D4C-98C3-0A88FA9041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610B4C-B751-E44E-B41E-8E7ADF073F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9868D7-2E6A-5348-9103-D8C07A68501B}"/>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5" name="Footer Placeholder 4">
            <a:extLst>
              <a:ext uri="{FF2B5EF4-FFF2-40B4-BE49-F238E27FC236}">
                <a16:creationId xmlns:a16="http://schemas.microsoft.com/office/drawing/2014/main" id="{B330EE5A-4973-AA4E-AE78-F40CF9C16E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48DEB-46A2-9748-94B0-B142DE563E37}"/>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582360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82480-B611-B24D-B29E-A173A1F4CD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06C279-2CE4-EB46-A38D-C6EDBC9315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B0489-72B9-F94B-B6DB-97F173878D91}"/>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5" name="Footer Placeholder 4">
            <a:extLst>
              <a:ext uri="{FF2B5EF4-FFF2-40B4-BE49-F238E27FC236}">
                <a16:creationId xmlns:a16="http://schemas.microsoft.com/office/drawing/2014/main" id="{9C2C07AC-85D8-FE4C-989A-AF3EDB634D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F8EA2B-F865-F145-9D72-972EF4E29C49}"/>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220809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4C1E59-8BBA-8848-AE80-4A001BFFF7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0554E5-208E-3649-815F-40B1D61983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3A340-496C-AB41-B164-54AB82C09858}"/>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5" name="Footer Placeholder 4">
            <a:extLst>
              <a:ext uri="{FF2B5EF4-FFF2-40B4-BE49-F238E27FC236}">
                <a16:creationId xmlns:a16="http://schemas.microsoft.com/office/drawing/2014/main" id="{D1289CDC-45E9-7544-8ECD-802C62A673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55FEB-3E18-1443-B68E-70E574CE7A10}"/>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2278443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D60CA-90E0-B248-9931-17831A5713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5460FF-5FDE-9D46-ADEB-BB569555DF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D434B9-F139-3540-9129-5F2412004150}"/>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5" name="Footer Placeholder 4">
            <a:extLst>
              <a:ext uri="{FF2B5EF4-FFF2-40B4-BE49-F238E27FC236}">
                <a16:creationId xmlns:a16="http://schemas.microsoft.com/office/drawing/2014/main" id="{324B729F-CAD2-454A-9B1B-CC08695183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85EA7-D001-9440-A362-B739095A8D0D}"/>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108854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19794-CC54-7541-9CE9-B8CE1B3698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AB747B-8AFD-E640-A010-116CFAAA15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153C1F-BF8C-934A-89D6-A75F71F5064D}"/>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5" name="Footer Placeholder 4">
            <a:extLst>
              <a:ext uri="{FF2B5EF4-FFF2-40B4-BE49-F238E27FC236}">
                <a16:creationId xmlns:a16="http://schemas.microsoft.com/office/drawing/2014/main" id="{D0A50894-505E-FB46-BD46-725B95BE26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AF2A94-9706-104C-AB03-2C65FB9C8C82}"/>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2280568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B025B-C45F-D74C-A5C3-5C5BF14614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0A693F-B588-1141-BADF-CC552792CC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39CF4-DA91-E74F-B128-431BC83ACC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BF787D-9B6E-9642-82C0-6C08D979AF6A}"/>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6" name="Footer Placeholder 5">
            <a:extLst>
              <a:ext uri="{FF2B5EF4-FFF2-40B4-BE49-F238E27FC236}">
                <a16:creationId xmlns:a16="http://schemas.microsoft.com/office/drawing/2014/main" id="{474C51D6-8769-8B47-B0B5-148CA2CB9B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19FF65-2F6E-F040-8314-34D7860FBCCF}"/>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3696284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A5B61-11DF-3742-96EE-4EA6FA3D64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624579-B07F-844A-8883-675F969436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C26145-99D5-994C-966C-319F3D07EC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29EC25-B317-3346-813B-85F029BF2F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795821-AEC2-8B4D-AD3B-918262DF3B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18DD5F-8B8D-DE43-993D-5458EDB38E17}"/>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8" name="Footer Placeholder 7">
            <a:extLst>
              <a:ext uri="{FF2B5EF4-FFF2-40B4-BE49-F238E27FC236}">
                <a16:creationId xmlns:a16="http://schemas.microsoft.com/office/drawing/2014/main" id="{1B5B820A-1623-124F-A797-ABFC9E72D5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AD2716-C99F-5842-AF07-F75B806991FE}"/>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1981769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A2C03-C6CE-7F41-8AB9-D4FC55D6AE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72B897-B922-BC43-9F76-D940D9F677EF}"/>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4" name="Footer Placeholder 3">
            <a:extLst>
              <a:ext uri="{FF2B5EF4-FFF2-40B4-BE49-F238E27FC236}">
                <a16:creationId xmlns:a16="http://schemas.microsoft.com/office/drawing/2014/main" id="{63013368-9C81-4A4F-8868-093B3BCA6A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A897B7-15B8-974D-9EA2-DA14AC4F6E44}"/>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1335776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9AA0E5-EE98-2B4A-872B-D80484970CAB}"/>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3" name="Footer Placeholder 2">
            <a:extLst>
              <a:ext uri="{FF2B5EF4-FFF2-40B4-BE49-F238E27FC236}">
                <a16:creationId xmlns:a16="http://schemas.microsoft.com/office/drawing/2014/main" id="{8C3FBED6-13C8-5549-99A0-857BCAF61D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AA0B9A-C24F-6349-9EB7-F386FFE3008F}"/>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912643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8622F-A176-2444-8AC2-0560C2842E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55B4DC-D42B-F340-9636-409957D96E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4E8318-5ECD-614D-8019-BF62EE9CAC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F66B7E-86C1-5849-8B98-AFA6A11C789C}"/>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6" name="Footer Placeholder 5">
            <a:extLst>
              <a:ext uri="{FF2B5EF4-FFF2-40B4-BE49-F238E27FC236}">
                <a16:creationId xmlns:a16="http://schemas.microsoft.com/office/drawing/2014/main" id="{FCB9565C-C28D-884D-8A0F-05CA90F14C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240FA6-1A05-3A46-AE17-C5549E1194C8}"/>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385230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B006-D0E1-E44E-839A-9074F7BEE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5A9EC3-B325-6F4B-9959-FBA7EB984B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8DE1F8-625B-554B-B9DC-DBB92DD13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C8E92D-C285-9942-BEFA-8FD8F3937B0B}"/>
              </a:ext>
            </a:extLst>
          </p:cNvPr>
          <p:cNvSpPr>
            <a:spLocks noGrp="1"/>
          </p:cNvSpPr>
          <p:nvPr>
            <p:ph type="dt" sz="half" idx="10"/>
          </p:nvPr>
        </p:nvSpPr>
        <p:spPr/>
        <p:txBody>
          <a:bodyPr/>
          <a:lstStyle/>
          <a:p>
            <a:fld id="{52BA4270-6F7E-9E48-97F8-1398381E84A1}" type="datetimeFigureOut">
              <a:rPr lang="en-US" smtClean="0"/>
              <a:t>12/9/2019</a:t>
            </a:fld>
            <a:endParaRPr lang="en-US"/>
          </a:p>
        </p:txBody>
      </p:sp>
      <p:sp>
        <p:nvSpPr>
          <p:cNvPr id="6" name="Footer Placeholder 5">
            <a:extLst>
              <a:ext uri="{FF2B5EF4-FFF2-40B4-BE49-F238E27FC236}">
                <a16:creationId xmlns:a16="http://schemas.microsoft.com/office/drawing/2014/main" id="{0F6B128C-50A1-EA49-86A1-14A92E40F6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05FFC9-4F17-AB49-A372-2834250F1E19}"/>
              </a:ext>
            </a:extLst>
          </p:cNvPr>
          <p:cNvSpPr>
            <a:spLocks noGrp="1"/>
          </p:cNvSpPr>
          <p:nvPr>
            <p:ph type="sldNum" sz="quarter" idx="12"/>
          </p:nvPr>
        </p:nvSpPr>
        <p:spPr/>
        <p:txBody>
          <a:bodyPr/>
          <a:lstStyle/>
          <a:p>
            <a:fld id="{FAFC5E91-30FE-9B45-951D-033F1DB404D3}" type="slidenum">
              <a:rPr lang="en-US" smtClean="0"/>
              <a:t>‹#›</a:t>
            </a:fld>
            <a:endParaRPr lang="en-US"/>
          </a:p>
        </p:txBody>
      </p:sp>
    </p:spTree>
    <p:extLst>
      <p:ext uri="{BB962C8B-B14F-4D97-AF65-F5344CB8AC3E}">
        <p14:creationId xmlns:p14="http://schemas.microsoft.com/office/powerpoint/2010/main" val="3967460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341234-B1DB-2443-B547-0FAB0A59E9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0DA1D8-C1BD-2C40-B289-3FFAE49C32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5E0BC6-0D3E-3D46-A331-507A5C8943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A4270-6F7E-9E48-97F8-1398381E84A1}" type="datetimeFigureOut">
              <a:rPr lang="en-US" smtClean="0"/>
              <a:t>12/9/2019</a:t>
            </a:fld>
            <a:endParaRPr lang="en-US"/>
          </a:p>
        </p:txBody>
      </p:sp>
      <p:sp>
        <p:nvSpPr>
          <p:cNvPr id="5" name="Footer Placeholder 4">
            <a:extLst>
              <a:ext uri="{FF2B5EF4-FFF2-40B4-BE49-F238E27FC236}">
                <a16:creationId xmlns:a16="http://schemas.microsoft.com/office/drawing/2014/main" id="{4148DE2B-A4AF-0248-81F7-76A2757362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672775-8B7C-754C-B9CD-4CCD02562D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FC5E91-30FE-9B45-951D-033F1DB404D3}" type="slidenum">
              <a:rPr lang="en-US" smtClean="0"/>
              <a:t>‹#›</a:t>
            </a:fld>
            <a:endParaRPr lang="en-US"/>
          </a:p>
        </p:txBody>
      </p:sp>
    </p:spTree>
    <p:extLst>
      <p:ext uri="{BB962C8B-B14F-4D97-AF65-F5344CB8AC3E}">
        <p14:creationId xmlns:p14="http://schemas.microsoft.com/office/powerpoint/2010/main" val="4242963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C5636-426D-5E45-A9D8-97DE3274113E}"/>
              </a:ext>
            </a:extLst>
          </p:cNvPr>
          <p:cNvSpPr>
            <a:spLocks noGrp="1"/>
          </p:cNvSpPr>
          <p:nvPr>
            <p:ph type="ctrTitle"/>
          </p:nvPr>
        </p:nvSpPr>
        <p:spPr>
          <a:xfrm>
            <a:off x="1524000" y="1122363"/>
            <a:ext cx="9144000" cy="2387600"/>
          </a:xfrm>
        </p:spPr>
        <p:txBody>
          <a:bodyPr/>
          <a:lstStyle/>
          <a:p>
            <a:r>
              <a:rPr lang="en-US" i="1" dirty="0">
                <a:latin typeface="Minion Pro" panose="02040503050201020203" pitchFamily="18" charset="0"/>
              </a:rPr>
              <a:t>Religions for Peace</a:t>
            </a:r>
          </a:p>
        </p:txBody>
      </p:sp>
      <p:sp>
        <p:nvSpPr>
          <p:cNvPr id="3" name="Subtitle 2">
            <a:extLst>
              <a:ext uri="{FF2B5EF4-FFF2-40B4-BE49-F238E27FC236}">
                <a16:creationId xmlns:a16="http://schemas.microsoft.com/office/drawing/2014/main" id="{2D7B1680-D7F0-0B4E-A558-6E6938F43586}"/>
              </a:ext>
            </a:extLst>
          </p:cNvPr>
          <p:cNvSpPr>
            <a:spLocks noGrp="1"/>
          </p:cNvSpPr>
          <p:nvPr>
            <p:ph type="subTitle" idx="1"/>
          </p:nvPr>
        </p:nvSpPr>
        <p:spPr>
          <a:xfrm>
            <a:off x="1524000" y="3565023"/>
            <a:ext cx="9144000" cy="1655762"/>
          </a:xfrm>
        </p:spPr>
        <p:txBody>
          <a:bodyPr/>
          <a:lstStyle/>
          <a:p>
            <a:r>
              <a:rPr lang="en-US" dirty="0">
                <a:latin typeface="Minion Pro" panose="02040503050201020203" pitchFamily="18" charset="0"/>
              </a:rPr>
              <a:t>Strategic Plan 2020-2025</a:t>
            </a:r>
          </a:p>
          <a:p>
            <a:r>
              <a:rPr lang="en-US" dirty="0">
                <a:latin typeface="Minion Pro" panose="02040503050201020203" pitchFamily="18" charset="0"/>
              </a:rPr>
              <a:t>Summary of Survey Responses</a:t>
            </a:r>
          </a:p>
        </p:txBody>
      </p:sp>
      <p:pic>
        <p:nvPicPr>
          <p:cNvPr id="6" name="Picture 5" descr="A close up of a sign&#10;&#10;Description automatically generated">
            <a:extLst>
              <a:ext uri="{FF2B5EF4-FFF2-40B4-BE49-F238E27FC236}">
                <a16:creationId xmlns:a16="http://schemas.microsoft.com/office/drawing/2014/main" id="{348B36AE-B03E-4D0B-96D5-C2F70B0269E7}"/>
              </a:ext>
            </a:extLst>
          </p:cNvPr>
          <p:cNvPicPr/>
          <p:nvPr/>
        </p:nvPicPr>
        <p:blipFill rotWithShape="1">
          <a:blip r:embed="rId3"/>
          <a:srcRect b="30207"/>
          <a:stretch/>
        </p:blipFill>
        <p:spPr bwMode="auto">
          <a:xfrm>
            <a:off x="6705600" y="6079958"/>
            <a:ext cx="5377497" cy="6223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08762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30C4-1D15-8E43-A0C3-BF5B6E9C277E}"/>
              </a:ext>
            </a:extLst>
          </p:cNvPr>
          <p:cNvSpPr>
            <a:spLocks noGrp="1"/>
          </p:cNvSpPr>
          <p:nvPr>
            <p:ph type="title"/>
          </p:nvPr>
        </p:nvSpPr>
        <p:spPr>
          <a:xfrm>
            <a:off x="838200" y="-116921"/>
            <a:ext cx="10515600" cy="1325563"/>
          </a:xfrm>
        </p:spPr>
        <p:txBody>
          <a:bodyPr/>
          <a:lstStyle/>
          <a:p>
            <a:r>
              <a:rPr lang="en-US" i="1" dirty="0">
                <a:latin typeface="Minion Pro" panose="02040503050201020203" pitchFamily="18" charset="0"/>
              </a:rPr>
              <a:t>Interreligious Education</a:t>
            </a:r>
            <a:endParaRPr lang="en-US" dirty="0">
              <a:latin typeface="Minion Pro" panose="02040503050201020203" pitchFamily="18" charset="0"/>
            </a:endParaRPr>
          </a:p>
        </p:txBody>
      </p:sp>
      <p:sp>
        <p:nvSpPr>
          <p:cNvPr id="3" name="Content Placeholder 2">
            <a:extLst>
              <a:ext uri="{FF2B5EF4-FFF2-40B4-BE49-F238E27FC236}">
                <a16:creationId xmlns:a16="http://schemas.microsoft.com/office/drawing/2014/main" id="{8EDCD517-480A-2548-A7C6-ACAC4AB46F6C}"/>
              </a:ext>
            </a:extLst>
          </p:cNvPr>
          <p:cNvSpPr>
            <a:spLocks noGrp="1"/>
          </p:cNvSpPr>
          <p:nvPr>
            <p:ph idx="1"/>
          </p:nvPr>
        </p:nvSpPr>
        <p:spPr>
          <a:xfrm>
            <a:off x="838200" y="994913"/>
            <a:ext cx="10515600" cy="5249069"/>
          </a:xfrm>
        </p:spPr>
        <p:txBody>
          <a:bodyPr>
            <a:noAutofit/>
          </a:bodyPr>
          <a:lstStyle/>
          <a:p>
            <a:pPr marL="0" indent="0">
              <a:buNone/>
            </a:pPr>
            <a:r>
              <a:rPr lang="en-US" sz="2400" dirty="0">
                <a:latin typeface="Minion Pro" panose="02040503050201020203" pitchFamily="18" charset="0"/>
              </a:rPr>
              <a:t>Challenges</a:t>
            </a:r>
          </a:p>
          <a:p>
            <a:pPr lvl="1">
              <a:lnSpc>
                <a:spcPct val="100000"/>
              </a:lnSpc>
            </a:pPr>
            <a:r>
              <a:rPr lang="en-US" sz="2000" dirty="0">
                <a:latin typeface="Minion Pro" panose="02040503050201020203" pitchFamily="18" charset="0"/>
              </a:rPr>
              <a:t>Lack of knowledge of shared values and ethics across religions</a:t>
            </a:r>
          </a:p>
          <a:p>
            <a:pPr lvl="1">
              <a:lnSpc>
                <a:spcPct val="100000"/>
              </a:lnSpc>
            </a:pPr>
            <a:r>
              <a:rPr lang="en-US" sz="2000" dirty="0">
                <a:latin typeface="Minion Pro" panose="02040503050201020203" pitchFamily="18" charset="0"/>
              </a:rPr>
              <a:t>Lack of respect of religious differences, stereotyping, xenophobia, hate</a:t>
            </a:r>
          </a:p>
          <a:p>
            <a:pPr lvl="1">
              <a:lnSpc>
                <a:spcPct val="100000"/>
              </a:lnSpc>
            </a:pPr>
            <a:r>
              <a:rPr lang="en-US" sz="2000" dirty="0">
                <a:latin typeface="Minion Pro" panose="02040503050201020203" pitchFamily="18" charset="0"/>
              </a:rPr>
              <a:t>Lack of youth involvement in religious and interreligious programs</a:t>
            </a:r>
          </a:p>
          <a:p>
            <a:pPr lvl="1">
              <a:lnSpc>
                <a:spcPct val="100000"/>
              </a:lnSpc>
            </a:pPr>
            <a:r>
              <a:rPr lang="en-US" sz="2000" dirty="0">
                <a:latin typeface="Minion Pro" panose="02040503050201020203" pitchFamily="18" charset="0"/>
              </a:rPr>
              <a:t>Lack of interreligious cooperation and value/ethics-based education in religious communities </a:t>
            </a:r>
          </a:p>
          <a:p>
            <a:pPr lvl="1">
              <a:lnSpc>
                <a:spcPct val="100000"/>
              </a:lnSpc>
            </a:pPr>
            <a:r>
              <a:rPr lang="en-US" sz="2000" dirty="0">
                <a:latin typeface="Minion Pro" panose="02040503050201020203" pitchFamily="18" charset="0"/>
              </a:rPr>
              <a:t>How to promote dialogue among believers and between believers and non-believers</a:t>
            </a:r>
          </a:p>
          <a:p>
            <a:pPr marL="0" indent="0">
              <a:buNone/>
            </a:pPr>
            <a:endParaRPr lang="en-US" sz="1000" dirty="0">
              <a:latin typeface="Minion Pro" panose="02040503050201020203" pitchFamily="18" charset="0"/>
            </a:endParaRPr>
          </a:p>
          <a:p>
            <a:pPr marL="0" indent="0">
              <a:buNone/>
            </a:pPr>
            <a:r>
              <a:rPr lang="en-US" sz="2400" dirty="0">
                <a:latin typeface="Minion Pro" panose="02040503050201020203" pitchFamily="18" charset="0"/>
              </a:rPr>
              <a:t>Opportunities</a:t>
            </a:r>
          </a:p>
          <a:p>
            <a:pPr lvl="1">
              <a:lnSpc>
                <a:spcPct val="100000"/>
              </a:lnSpc>
            </a:pPr>
            <a:r>
              <a:rPr lang="en-US" sz="2000" dirty="0">
                <a:latin typeface="Minion Pro" panose="02040503050201020203" pitchFamily="18" charset="0"/>
              </a:rPr>
              <a:t>Multi-religious dialogue on commonalities and differences</a:t>
            </a:r>
          </a:p>
          <a:p>
            <a:pPr lvl="1">
              <a:lnSpc>
                <a:spcPct val="100000"/>
              </a:lnSpc>
            </a:pPr>
            <a:r>
              <a:rPr lang="en-US" sz="2000" dirty="0">
                <a:latin typeface="Minion Pro" panose="02040503050201020203" pitchFamily="18" charset="0"/>
              </a:rPr>
              <a:t>Promote intra-religious and multi-religious literacy and education through formal and informal education, media, dialogue and joint activities</a:t>
            </a:r>
          </a:p>
          <a:p>
            <a:pPr lvl="1">
              <a:lnSpc>
                <a:spcPct val="100000"/>
              </a:lnSpc>
            </a:pPr>
            <a:r>
              <a:rPr lang="en-US" sz="2000" dirty="0">
                <a:latin typeface="Minion Pro" panose="02040503050201020203" pitchFamily="18" charset="0"/>
              </a:rPr>
              <a:t>Disseminate </a:t>
            </a:r>
            <a:r>
              <a:rPr lang="en-US" sz="2000" dirty="0" err="1">
                <a:latin typeface="Minion Pro" panose="02040503050201020203" pitchFamily="18" charset="0"/>
              </a:rPr>
              <a:t>RfP</a:t>
            </a:r>
            <a:r>
              <a:rPr lang="en-US" sz="2000" dirty="0">
                <a:latin typeface="Minion Pro" panose="02040503050201020203" pitchFamily="18" charset="0"/>
              </a:rPr>
              <a:t> materials to schools and universities</a:t>
            </a:r>
          </a:p>
          <a:p>
            <a:pPr lvl="1">
              <a:lnSpc>
                <a:spcPct val="100000"/>
              </a:lnSpc>
            </a:pPr>
            <a:r>
              <a:rPr lang="en-US" sz="2000" dirty="0">
                <a:latin typeface="Minion Pro" panose="02040503050201020203" pitchFamily="18" charset="0"/>
              </a:rPr>
              <a:t>Develop teaching/training materials for children to adults on peace education and principles and practices of different religions</a:t>
            </a:r>
          </a:p>
          <a:p>
            <a:pPr lvl="1">
              <a:lnSpc>
                <a:spcPct val="100000"/>
              </a:lnSpc>
            </a:pPr>
            <a:r>
              <a:rPr lang="en-US" sz="2000" dirty="0">
                <a:latin typeface="Minion Pro" panose="02040503050201020203" pitchFamily="18" charset="0"/>
              </a:rPr>
              <a:t>Develop multi-religious teacher exchange/cooperation programs for educators</a:t>
            </a:r>
          </a:p>
          <a:p>
            <a:pPr lvl="1">
              <a:lnSpc>
                <a:spcPct val="100000"/>
              </a:lnSpc>
            </a:pPr>
            <a:r>
              <a:rPr lang="en-US" sz="2000" dirty="0">
                <a:latin typeface="Minion Pro" panose="02040503050201020203" pitchFamily="18" charset="0"/>
              </a:rPr>
              <a:t>Invite the public to religious festivals, events, and places of worship</a:t>
            </a:r>
          </a:p>
          <a:p>
            <a:endParaRPr lang="en-US" sz="2000" dirty="0"/>
          </a:p>
        </p:txBody>
      </p:sp>
    </p:spTree>
    <p:extLst>
      <p:ext uri="{BB962C8B-B14F-4D97-AF65-F5344CB8AC3E}">
        <p14:creationId xmlns:p14="http://schemas.microsoft.com/office/powerpoint/2010/main" val="1403178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E7033-B1F0-C94B-9F9B-F41771BBC612}"/>
              </a:ext>
            </a:extLst>
          </p:cNvPr>
          <p:cNvSpPr>
            <a:spLocks noGrp="1"/>
          </p:cNvSpPr>
          <p:nvPr>
            <p:ph type="title"/>
          </p:nvPr>
        </p:nvSpPr>
        <p:spPr>
          <a:xfrm>
            <a:off x="838200" y="26905"/>
            <a:ext cx="10515600" cy="1325563"/>
          </a:xfrm>
        </p:spPr>
        <p:txBody>
          <a:bodyPr/>
          <a:lstStyle/>
          <a:p>
            <a:r>
              <a:rPr lang="en-US" dirty="0">
                <a:latin typeface="Minion Pro" panose="02040503050201020203" pitchFamily="18" charset="0"/>
              </a:rPr>
              <a:t>Commitments to Action</a:t>
            </a:r>
          </a:p>
        </p:txBody>
      </p:sp>
      <p:sp>
        <p:nvSpPr>
          <p:cNvPr id="3" name="Content Placeholder 2">
            <a:extLst>
              <a:ext uri="{FF2B5EF4-FFF2-40B4-BE49-F238E27FC236}">
                <a16:creationId xmlns:a16="http://schemas.microsoft.com/office/drawing/2014/main" id="{B69C79EC-E50F-A54D-9EB4-BDA636B96577}"/>
              </a:ext>
            </a:extLst>
          </p:cNvPr>
          <p:cNvSpPr>
            <a:spLocks noGrp="1"/>
          </p:cNvSpPr>
          <p:nvPr>
            <p:ph idx="1"/>
          </p:nvPr>
        </p:nvSpPr>
        <p:spPr>
          <a:xfrm>
            <a:off x="838199" y="1026695"/>
            <a:ext cx="10647947" cy="5804399"/>
          </a:xfrm>
        </p:spPr>
        <p:txBody>
          <a:bodyPr>
            <a:noAutofit/>
          </a:bodyPr>
          <a:lstStyle/>
          <a:p>
            <a:r>
              <a:rPr lang="en-US" sz="1400" dirty="0">
                <a:latin typeface="Minion Pro" panose="02040503050201020203" pitchFamily="18" charset="0"/>
              </a:rPr>
              <a:t>Strengthen inner peace and uphold our values to respect others, support other’s expressions of their faith/beliefs, pray for others, incorporate good ideas from other religions, and offer ideas and solutions</a:t>
            </a:r>
          </a:p>
          <a:p>
            <a:pPr lvl="0"/>
            <a:r>
              <a:rPr lang="en-US" sz="1400" dirty="0">
                <a:latin typeface="Minion Pro" panose="02040503050201020203" pitchFamily="18" charset="0"/>
              </a:rPr>
              <a:t>Promote religious discourse and a culture of peace that emphasizes shared human values, respect of different faiths and shared well-being</a:t>
            </a:r>
          </a:p>
          <a:p>
            <a:pPr lvl="0"/>
            <a:r>
              <a:rPr lang="en-US" sz="1400" dirty="0">
                <a:latin typeface="Minion Pro" panose="02040503050201020203" pitchFamily="18" charset="0"/>
              </a:rPr>
              <a:t>Raise public awareness by sharing </a:t>
            </a:r>
            <a:r>
              <a:rPr lang="en-US" sz="1400" dirty="0" err="1">
                <a:latin typeface="Minion Pro" panose="02040503050201020203" pitchFamily="18" charset="0"/>
              </a:rPr>
              <a:t>RfP</a:t>
            </a:r>
            <a:r>
              <a:rPr lang="en-US" sz="1400" dirty="0">
                <a:latin typeface="Minion Pro" panose="02040503050201020203" pitchFamily="18" charset="0"/>
              </a:rPr>
              <a:t> information, materials, values, goals with others inside and outside </a:t>
            </a:r>
            <a:r>
              <a:rPr lang="en-US" sz="1400" dirty="0" err="1">
                <a:latin typeface="Minion Pro" panose="02040503050201020203" pitchFamily="18" charset="0"/>
              </a:rPr>
              <a:t>RfP</a:t>
            </a:r>
            <a:endParaRPr lang="en-US" sz="1400" dirty="0">
              <a:latin typeface="Minion Pro" panose="02040503050201020203" pitchFamily="18" charset="0"/>
            </a:endParaRPr>
          </a:p>
          <a:p>
            <a:pPr lvl="0"/>
            <a:r>
              <a:rPr lang="en-US" sz="1400" dirty="0">
                <a:latin typeface="Minion Pro" panose="02040503050201020203" pitchFamily="18" charset="0"/>
              </a:rPr>
              <a:t>Develop materials and tools to educate and train others (children to adults) – print/oral, digital, DVDs, videos, apps, curriculum, training</a:t>
            </a:r>
          </a:p>
          <a:p>
            <a:pPr lvl="0"/>
            <a:r>
              <a:rPr lang="en-US" sz="1400" dirty="0">
                <a:latin typeface="Minion Pro" panose="02040503050201020203" pitchFamily="18" charset="0"/>
              </a:rPr>
              <a:t>Integrate multi-religious educational programs into educational institutions</a:t>
            </a:r>
          </a:p>
          <a:p>
            <a:pPr lvl="0"/>
            <a:r>
              <a:rPr lang="en-US" sz="1400" dirty="0">
                <a:latin typeface="Minion Pro" panose="02040503050201020203" pitchFamily="18" charset="0"/>
              </a:rPr>
              <a:t>Promote youth engagement and develop interreligious youth programs</a:t>
            </a:r>
          </a:p>
          <a:p>
            <a:pPr lvl="0"/>
            <a:r>
              <a:rPr lang="en-US" sz="1400" dirty="0">
                <a:latin typeface="Minion Pro" panose="02040503050201020203" pitchFamily="18" charset="0"/>
              </a:rPr>
              <a:t>Advocacy in partnership with others locally to globally to implement international agreements, plans and declarations</a:t>
            </a:r>
          </a:p>
          <a:p>
            <a:pPr lvl="0"/>
            <a:r>
              <a:rPr lang="en-US" sz="1400" dirty="0">
                <a:latin typeface="Minion Pro" panose="02040503050201020203" pitchFamily="18" charset="0"/>
              </a:rPr>
              <a:t>Lobbying to adopt and implement new legal protections and international agreements (e.g., Draft UN Treaty on Business and Human Rights)</a:t>
            </a:r>
          </a:p>
          <a:p>
            <a:r>
              <a:rPr lang="en-US" sz="1400" dirty="0">
                <a:latin typeface="Minion Pro" panose="02040503050201020203" pitchFamily="18" charset="0"/>
              </a:rPr>
              <a:t>Develop partnerships to educate, advocate, and act together on existing and new initiatives with other FBOs and secular actors (e.g., schools, universities, government, civil society, businesses) that promote peace and shared well-being of people and planet</a:t>
            </a:r>
          </a:p>
          <a:p>
            <a:pPr lvl="0"/>
            <a:r>
              <a:rPr lang="en-US" sz="1400" dirty="0">
                <a:latin typeface="Minion Pro" panose="02040503050201020203" pitchFamily="18" charset="0"/>
              </a:rPr>
              <a:t>Provide space, platform and opportunities for </a:t>
            </a:r>
            <a:r>
              <a:rPr lang="en-US" sz="1400" dirty="0" err="1">
                <a:latin typeface="Minion Pro" panose="02040503050201020203" pitchFamily="18" charset="0"/>
              </a:rPr>
              <a:t>RfP</a:t>
            </a:r>
            <a:r>
              <a:rPr lang="en-US" sz="1400" dirty="0">
                <a:latin typeface="Minion Pro" panose="02040503050201020203" pitchFamily="18" charset="0"/>
              </a:rPr>
              <a:t> to engage with additional interreligious groups</a:t>
            </a:r>
          </a:p>
          <a:p>
            <a:pPr lvl="0"/>
            <a:r>
              <a:rPr lang="en-US" sz="1400" dirty="0">
                <a:latin typeface="Minion Pro" panose="02040503050201020203" pitchFamily="18" charset="0"/>
              </a:rPr>
              <a:t>Host interreligious and multi-faith meetings, dialogues, conferences, roundtables, seminars, festivals, exchange programs, etc.</a:t>
            </a:r>
          </a:p>
          <a:p>
            <a:pPr lvl="0"/>
            <a:r>
              <a:rPr lang="en-US" sz="1400" dirty="0">
                <a:latin typeface="Minion Pro" panose="02040503050201020203" pitchFamily="18" charset="0"/>
              </a:rPr>
              <a:t>Support sustainable economic development -  eco-tourism, plastic recycling model, overcoming poverty through digital technology</a:t>
            </a:r>
          </a:p>
          <a:p>
            <a:pPr lvl="0"/>
            <a:r>
              <a:rPr lang="en-US" sz="1400" dirty="0">
                <a:latin typeface="Minion Pro" panose="02040503050201020203" pitchFamily="18" charset="0"/>
              </a:rPr>
              <a:t>Offering expertise and advice to political or cultural authorities in different national and regional contexts</a:t>
            </a:r>
          </a:p>
          <a:p>
            <a:pPr lvl="0"/>
            <a:r>
              <a:rPr lang="en-US" sz="1400" dirty="0">
                <a:latin typeface="Minion Pro" panose="02040503050201020203" pitchFamily="18" charset="0"/>
              </a:rPr>
              <a:t>Research, publish, lectures, presentations</a:t>
            </a:r>
          </a:p>
          <a:p>
            <a:pPr lvl="0"/>
            <a:r>
              <a:rPr lang="en-US" sz="1400" dirty="0">
                <a:latin typeface="Minion Pro" panose="02040503050201020203" pitchFamily="18" charset="0"/>
              </a:rPr>
              <a:t>Fundraising</a:t>
            </a:r>
          </a:p>
          <a:p>
            <a:pPr lvl="0"/>
            <a:r>
              <a:rPr lang="en-US" sz="1400" dirty="0">
                <a:latin typeface="Minion Pro" panose="02040503050201020203" pitchFamily="18" charset="0"/>
              </a:rPr>
              <a:t>Evaluation of programs</a:t>
            </a:r>
          </a:p>
        </p:txBody>
      </p:sp>
    </p:spTree>
    <p:extLst>
      <p:ext uri="{BB962C8B-B14F-4D97-AF65-F5344CB8AC3E}">
        <p14:creationId xmlns:p14="http://schemas.microsoft.com/office/powerpoint/2010/main" val="1851380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41F59-71FB-5948-8392-8F177A18AE26}"/>
              </a:ext>
            </a:extLst>
          </p:cNvPr>
          <p:cNvSpPr>
            <a:spLocks noGrp="1"/>
          </p:cNvSpPr>
          <p:nvPr>
            <p:ph type="title"/>
          </p:nvPr>
        </p:nvSpPr>
        <p:spPr>
          <a:xfrm>
            <a:off x="838200" y="-156257"/>
            <a:ext cx="10515600" cy="1109133"/>
          </a:xfrm>
        </p:spPr>
        <p:txBody>
          <a:bodyPr>
            <a:normAutofit/>
          </a:bodyPr>
          <a:lstStyle/>
          <a:p>
            <a:r>
              <a:rPr lang="en-US" dirty="0">
                <a:latin typeface="Minion Pro" panose="02040503050201020203" pitchFamily="18" charset="0"/>
              </a:rPr>
              <a:t>Potential SDG Indicators for Success</a:t>
            </a:r>
            <a:endParaRPr lang="en-US" sz="2000" dirty="0">
              <a:latin typeface="Minion Pro" panose="02040503050201020203" pitchFamily="18" charset="0"/>
            </a:endParaRPr>
          </a:p>
        </p:txBody>
      </p:sp>
      <p:graphicFrame>
        <p:nvGraphicFramePr>
          <p:cNvPr id="5" name="Content Placeholder 4">
            <a:extLst>
              <a:ext uri="{FF2B5EF4-FFF2-40B4-BE49-F238E27FC236}">
                <a16:creationId xmlns:a16="http://schemas.microsoft.com/office/drawing/2014/main" id="{2B0B60B4-0E27-A74D-96E6-B0066255F99C}"/>
              </a:ext>
            </a:extLst>
          </p:cNvPr>
          <p:cNvGraphicFramePr>
            <a:graphicFrameLocks noGrp="1"/>
          </p:cNvGraphicFramePr>
          <p:nvPr>
            <p:ph idx="1"/>
            <p:extLst>
              <p:ext uri="{D42A27DB-BD31-4B8C-83A1-F6EECF244321}">
                <p14:modId xmlns:p14="http://schemas.microsoft.com/office/powerpoint/2010/main" val="858732743"/>
              </p:ext>
            </p:extLst>
          </p:nvPr>
        </p:nvGraphicFramePr>
        <p:xfrm>
          <a:off x="281355" y="823292"/>
          <a:ext cx="11605847" cy="5857240"/>
        </p:xfrm>
        <a:graphic>
          <a:graphicData uri="http://schemas.openxmlformats.org/drawingml/2006/table">
            <a:tbl>
              <a:tblPr firstRow="1" bandRow="1">
                <a:tableStyleId>{5C22544A-7EE6-4342-B048-85BDC9FD1C3A}</a:tableStyleId>
              </a:tblPr>
              <a:tblGrid>
                <a:gridCol w="2240463">
                  <a:extLst>
                    <a:ext uri="{9D8B030D-6E8A-4147-A177-3AD203B41FA5}">
                      <a16:colId xmlns:a16="http://schemas.microsoft.com/office/drawing/2014/main" val="108566152"/>
                    </a:ext>
                  </a:extLst>
                </a:gridCol>
                <a:gridCol w="2151060">
                  <a:extLst>
                    <a:ext uri="{9D8B030D-6E8A-4147-A177-3AD203B41FA5}">
                      <a16:colId xmlns:a16="http://schemas.microsoft.com/office/drawing/2014/main" val="3700871691"/>
                    </a:ext>
                  </a:extLst>
                </a:gridCol>
                <a:gridCol w="7214324">
                  <a:extLst>
                    <a:ext uri="{9D8B030D-6E8A-4147-A177-3AD203B41FA5}">
                      <a16:colId xmlns:a16="http://schemas.microsoft.com/office/drawing/2014/main" val="1058722680"/>
                    </a:ext>
                  </a:extLst>
                </a:gridCol>
              </a:tblGrid>
              <a:tr h="370840">
                <a:tc>
                  <a:txBody>
                    <a:bodyPr/>
                    <a:lstStyle/>
                    <a:p>
                      <a:r>
                        <a:rPr lang="en-US" sz="1600" dirty="0">
                          <a:latin typeface="Minion Pro" panose="02040503050201020203" pitchFamily="18" charset="0"/>
                        </a:rPr>
                        <a:t>Themes</a:t>
                      </a:r>
                    </a:p>
                  </a:txBody>
                  <a:tcPr/>
                </a:tc>
                <a:tc>
                  <a:txBody>
                    <a:bodyPr/>
                    <a:lstStyle/>
                    <a:p>
                      <a:r>
                        <a:rPr lang="en-US" sz="1600" dirty="0">
                          <a:latin typeface="Minion Pro" panose="02040503050201020203" pitchFamily="18" charset="0"/>
                        </a:rPr>
                        <a:t>SDGs</a:t>
                      </a:r>
                    </a:p>
                  </a:txBody>
                  <a:tcPr/>
                </a:tc>
                <a:tc>
                  <a:txBody>
                    <a:bodyPr/>
                    <a:lstStyle/>
                    <a:p>
                      <a:r>
                        <a:rPr lang="en-US" sz="1600" dirty="0">
                          <a:latin typeface="Minion Pro" panose="02040503050201020203" pitchFamily="18" charset="0"/>
                        </a:rPr>
                        <a:t>Indicators</a:t>
                      </a:r>
                    </a:p>
                  </a:txBody>
                  <a:tcPr/>
                </a:tc>
                <a:extLst>
                  <a:ext uri="{0D108BD9-81ED-4DB2-BD59-A6C34878D82A}">
                    <a16:rowId xmlns:a16="http://schemas.microsoft.com/office/drawing/2014/main" val="526319487"/>
                  </a:ext>
                </a:extLst>
              </a:tr>
              <a:tr h="370840">
                <a:tc>
                  <a:txBody>
                    <a:bodyPr/>
                    <a:lstStyle/>
                    <a:p>
                      <a:r>
                        <a:rPr lang="en-US" sz="1600" dirty="0">
                          <a:latin typeface="Minion Pro" panose="02040503050201020203" pitchFamily="18" charset="0"/>
                        </a:rPr>
                        <a:t>Peace and Security Considerations</a:t>
                      </a:r>
                    </a:p>
                  </a:txBody>
                  <a:tcPr/>
                </a:tc>
                <a:tc rowSpan="3">
                  <a:txBody>
                    <a:bodyPr/>
                    <a:lstStyle/>
                    <a:p>
                      <a:r>
                        <a:rPr lang="en-US" sz="1600" dirty="0">
                          <a:latin typeface="Minion Pro" panose="02040503050201020203" pitchFamily="18" charset="0"/>
                        </a:rPr>
                        <a:t>10: Reduce Inequalities</a:t>
                      </a:r>
                    </a:p>
                    <a:p>
                      <a:r>
                        <a:rPr lang="en-US" sz="1600" dirty="0">
                          <a:latin typeface="Minion Pro" panose="02040503050201020203" pitchFamily="18" charset="0"/>
                        </a:rPr>
                        <a:t>16: Peaceful, inclusive societies, justice, accountable institutions</a:t>
                      </a:r>
                    </a:p>
                  </a:txBody>
                  <a:tcPr/>
                </a:tc>
                <a:tc rowSpan="3">
                  <a:txBody>
                    <a:bodyPr/>
                    <a:lstStyle/>
                    <a:p>
                      <a:r>
                        <a:rPr lang="en-US" sz="1600" dirty="0">
                          <a:latin typeface="Minion Pro" panose="02040503050201020203" pitchFamily="18" charset="0"/>
                        </a:rPr>
                        <a:t>10.3.1/16.b.1 Proportion of population reporting having personally felt discriminated against or harassed in the previous 12 months on the basis of a ground of discrimination prohibited under international human rights law</a:t>
                      </a:r>
                      <a:endParaRPr lang="en-US" sz="1600" b="0" i="0" u="none" strike="noStrike" dirty="0">
                        <a:solidFill>
                          <a:srgbClr val="000000"/>
                        </a:solidFill>
                        <a:effectLst/>
                        <a:latin typeface="Minion Pro" panose="02040503050201020203" pitchFamily="18" charset="0"/>
                      </a:endParaRPr>
                    </a:p>
                    <a:p>
                      <a:r>
                        <a:rPr lang="en-US" sz="1600" b="0" i="0" u="none" strike="noStrike" dirty="0">
                          <a:solidFill>
                            <a:srgbClr val="000000"/>
                          </a:solidFill>
                          <a:effectLst/>
                          <a:latin typeface="Minion Pro" panose="02040503050201020203" pitchFamily="18" charset="0"/>
                        </a:rPr>
                        <a:t>16.1.3 Proportion of population subjected to (a) physical violence, (b) psychological violence and (c) sexual violence in the previous 12 months</a:t>
                      </a:r>
                    </a:p>
                    <a:p>
                      <a:r>
                        <a:rPr lang="en-US" sz="1600" b="0" i="0" u="none" strike="noStrike" dirty="0">
                          <a:solidFill>
                            <a:srgbClr val="000000"/>
                          </a:solidFill>
                          <a:effectLst/>
                          <a:latin typeface="Minion Pro" panose="02040503050201020203" pitchFamily="18" charset="0"/>
                        </a:rPr>
                        <a:t>16.1.4 Proportion of population that feel safe walking alone around the area they live</a:t>
                      </a:r>
                    </a:p>
                  </a:txBody>
                  <a:tcPr/>
                </a:tc>
                <a:extLst>
                  <a:ext uri="{0D108BD9-81ED-4DB2-BD59-A6C34878D82A}">
                    <a16:rowId xmlns:a16="http://schemas.microsoft.com/office/drawing/2014/main" val="4129485888"/>
                  </a:ext>
                </a:extLst>
              </a:tr>
              <a:tr h="370840">
                <a:tc>
                  <a:txBody>
                    <a:bodyPr/>
                    <a:lstStyle/>
                    <a:p>
                      <a:r>
                        <a:rPr lang="en-US" sz="1600" dirty="0">
                          <a:latin typeface="Minion Pro" panose="02040503050201020203" pitchFamily="18" charset="0"/>
                        </a:rPr>
                        <a:t>Freedom of Thought, Conscience and Religion</a:t>
                      </a:r>
                    </a:p>
                  </a:txBody>
                  <a:tcPr/>
                </a:tc>
                <a:tc vMerge="1">
                  <a:txBody>
                    <a:bodyPr/>
                    <a:lstStyle/>
                    <a:p>
                      <a:endParaRPr lang="en-US" sz="1600" dirty="0"/>
                    </a:p>
                  </a:txBody>
                  <a:tcPr/>
                </a:tc>
                <a:tc vMerge="1">
                  <a:txBody>
                    <a:bodyPr/>
                    <a:lstStyle/>
                    <a:p>
                      <a:endParaRPr lang="en-US" sz="1600" dirty="0"/>
                    </a:p>
                  </a:txBody>
                  <a:tcPr/>
                </a:tc>
                <a:extLst>
                  <a:ext uri="{0D108BD9-81ED-4DB2-BD59-A6C34878D82A}">
                    <a16:rowId xmlns:a16="http://schemas.microsoft.com/office/drawing/2014/main" val="2008322767"/>
                  </a:ext>
                </a:extLst>
              </a:tr>
              <a:tr h="370840">
                <a:tc>
                  <a:txBody>
                    <a:bodyPr/>
                    <a:lstStyle/>
                    <a:p>
                      <a:r>
                        <a:rPr lang="en-US" sz="1600" dirty="0">
                          <a:latin typeface="Minion Pro" panose="02040503050201020203" pitchFamily="18" charset="0"/>
                        </a:rPr>
                        <a:t>Interreligious Education</a:t>
                      </a:r>
                    </a:p>
                  </a:txBody>
                  <a:tcPr/>
                </a:tc>
                <a:tc vMerge="1">
                  <a:txBody>
                    <a:bodyPr/>
                    <a:lstStyle/>
                    <a:p>
                      <a:endParaRPr lang="en-US" sz="1600" dirty="0"/>
                    </a:p>
                  </a:txBody>
                  <a:tcPr/>
                </a:tc>
                <a:tc vMerge="1">
                  <a:txBody>
                    <a:bodyPr/>
                    <a:lstStyle/>
                    <a:p>
                      <a:endParaRPr lang="en-US" sz="1600" dirty="0"/>
                    </a:p>
                  </a:txBody>
                  <a:tcPr/>
                </a:tc>
                <a:extLst>
                  <a:ext uri="{0D108BD9-81ED-4DB2-BD59-A6C34878D82A}">
                    <a16:rowId xmlns:a16="http://schemas.microsoft.com/office/drawing/2014/main" val="2272772674"/>
                  </a:ext>
                </a:extLst>
              </a:tr>
              <a:tr h="370840">
                <a:tc>
                  <a:txBody>
                    <a:bodyPr/>
                    <a:lstStyle/>
                    <a:p>
                      <a:r>
                        <a:rPr lang="en-US" sz="1600" dirty="0">
                          <a:latin typeface="Minion Pro" panose="02040503050201020203" pitchFamily="18" charset="0"/>
                        </a:rPr>
                        <a:t>Environment</a:t>
                      </a:r>
                    </a:p>
                  </a:txBody>
                  <a:tcPr/>
                </a:tc>
                <a:tc>
                  <a:txBody>
                    <a:bodyPr/>
                    <a:lstStyle/>
                    <a:p>
                      <a:r>
                        <a:rPr lang="en-US" sz="1600" dirty="0">
                          <a:latin typeface="Minion Pro" panose="02040503050201020203" pitchFamily="18" charset="0"/>
                        </a:rPr>
                        <a:t>Goal 12: Consumption, production</a:t>
                      </a:r>
                    </a:p>
                    <a:p>
                      <a:r>
                        <a:rPr lang="en-US" sz="1600" dirty="0">
                          <a:latin typeface="Minion Pro" panose="02040503050201020203" pitchFamily="18" charset="0"/>
                        </a:rPr>
                        <a:t>Goal 13: Climate action</a:t>
                      </a:r>
                    </a:p>
                    <a:p>
                      <a:r>
                        <a:rPr lang="en-US" sz="1600" dirty="0">
                          <a:latin typeface="Minion Pro" panose="02040503050201020203" pitchFamily="18" charset="0"/>
                        </a:rPr>
                        <a:t>Goal 14: Oceans, seas, marine resources</a:t>
                      </a:r>
                    </a:p>
                    <a:p>
                      <a:r>
                        <a:rPr lang="en-US" sz="1600">
                          <a:latin typeface="Minion Pro" panose="02040503050201020203" pitchFamily="18" charset="0"/>
                        </a:rPr>
                        <a:t>Goal </a:t>
                      </a:r>
                      <a:r>
                        <a:rPr lang="en-US" sz="1600" dirty="0">
                          <a:latin typeface="Minion Pro" panose="02040503050201020203" pitchFamily="18" charset="0"/>
                        </a:rPr>
                        <a:t>15: Terrestrial ecosystems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Minion Pro" panose="02040503050201020203" pitchFamily="18" charset="0"/>
                        </a:rPr>
                        <a:t>12.5.1 National recycling rate, tons of material recycled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Minion Pro" panose="02040503050201020203" pitchFamily="18" charset="0"/>
                        </a:rPr>
                        <a:t>13.3.1 Number of countries that have integrated mitigation, adaptation, impact reduction and early warning into primary, secondary and tertiary curricula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Minion Pro" panose="02040503050201020203" pitchFamily="18" charset="0"/>
                        </a:rPr>
                        <a:t>14.1 By 2025, prevent and significantly reduce marine pollution of all kinds, in particular from land-based activities, including marine debris and nutrient pollution</a:t>
                      </a:r>
                      <a:endParaRPr lang="en-US" sz="1600" b="0" i="0" u="none" strike="noStrike" dirty="0">
                        <a:solidFill>
                          <a:srgbClr val="000000"/>
                        </a:solidFill>
                        <a:effectLst/>
                        <a:latin typeface="Minion Pro" panose="020405030502010202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Minion Pro" panose="02040503050201020203" pitchFamily="18" charset="0"/>
                        </a:rPr>
                        <a:t>15.b.1 Official development assistance and public expenditure on conservation and sustainable use of biodiversity and ecosystems</a:t>
                      </a:r>
                    </a:p>
                  </a:txBody>
                  <a:tcPr/>
                </a:tc>
                <a:extLst>
                  <a:ext uri="{0D108BD9-81ED-4DB2-BD59-A6C34878D82A}">
                    <a16:rowId xmlns:a16="http://schemas.microsoft.com/office/drawing/2014/main" val="2020562190"/>
                  </a:ext>
                </a:extLst>
              </a:tr>
              <a:tr h="370840">
                <a:tc>
                  <a:txBody>
                    <a:bodyPr/>
                    <a:lstStyle/>
                    <a:p>
                      <a:r>
                        <a:rPr lang="en-US" sz="1600" dirty="0">
                          <a:latin typeface="Minion Pro" panose="02040503050201020203" pitchFamily="18" charset="0"/>
                        </a:rPr>
                        <a:t>Gender Justice</a:t>
                      </a:r>
                    </a:p>
                  </a:txBody>
                  <a:tcPr/>
                </a:tc>
                <a:tc>
                  <a:txBody>
                    <a:bodyPr/>
                    <a:lstStyle/>
                    <a:p>
                      <a:r>
                        <a:rPr lang="en-US" sz="1600" dirty="0">
                          <a:latin typeface="Minion Pro" panose="02040503050201020203" pitchFamily="18" charset="0"/>
                        </a:rPr>
                        <a:t>5: Gender Equality</a:t>
                      </a:r>
                    </a:p>
                  </a:txBody>
                  <a:tcPr/>
                </a:tc>
                <a:tc>
                  <a:txBody>
                    <a:bodyPr/>
                    <a:lstStyle/>
                    <a:p>
                      <a:r>
                        <a:rPr lang="en-US" sz="1600" b="0" i="0" u="none" strike="noStrike" dirty="0">
                          <a:solidFill>
                            <a:srgbClr val="000000"/>
                          </a:solidFill>
                          <a:effectLst/>
                          <a:latin typeface="Minion Pro" panose="02040503050201020203" pitchFamily="18" charset="0"/>
                        </a:rPr>
                        <a:t>5.1.1 Whether or not legal frameworks are in place to promote, enforce and monitor equality and non‑discrimination on the basis of sex</a:t>
                      </a:r>
                    </a:p>
                    <a:p>
                      <a:r>
                        <a:rPr lang="en-US" sz="1600" dirty="0">
                          <a:latin typeface="Minion Pro" panose="02040503050201020203" pitchFamily="18" charset="0"/>
                        </a:rPr>
                        <a:t>5.2.1 Proportion of ever-partnered women and girls aged 15 years and older subjected to physical, sexual or psychological violence by a current or former intimate partner in the previous 12 months, by form of violence and by age</a:t>
                      </a:r>
                    </a:p>
                  </a:txBody>
                  <a:tcPr/>
                </a:tc>
                <a:extLst>
                  <a:ext uri="{0D108BD9-81ED-4DB2-BD59-A6C34878D82A}">
                    <a16:rowId xmlns:a16="http://schemas.microsoft.com/office/drawing/2014/main" val="1467948012"/>
                  </a:ext>
                </a:extLst>
              </a:tr>
              <a:tr h="370840">
                <a:tc>
                  <a:txBody>
                    <a:bodyPr/>
                    <a:lstStyle/>
                    <a:p>
                      <a:r>
                        <a:rPr lang="en-US" sz="1600" dirty="0">
                          <a:latin typeface="Minion Pro" panose="02040503050201020203" pitchFamily="18" charset="0"/>
                        </a:rPr>
                        <a:t>Interreligious Collaboration/ Partnerships</a:t>
                      </a:r>
                    </a:p>
                  </a:txBody>
                  <a:tcPr/>
                </a:tc>
                <a:tc>
                  <a:txBody>
                    <a:bodyPr/>
                    <a:lstStyle/>
                    <a:p>
                      <a:r>
                        <a:rPr lang="en-US" sz="1600" dirty="0">
                          <a:latin typeface="Minion Pro" panose="02040503050201020203" pitchFamily="18" charset="0"/>
                        </a:rPr>
                        <a:t>17: Global Partnership for Sustainable Development</a:t>
                      </a:r>
                    </a:p>
                  </a:txBody>
                  <a:tcPr/>
                </a:tc>
                <a:tc>
                  <a:txBody>
                    <a:bodyPr/>
                    <a:lstStyle/>
                    <a:p>
                      <a:r>
                        <a:rPr lang="en-US" sz="1600" b="0" i="0" u="none" strike="noStrike" dirty="0">
                          <a:solidFill>
                            <a:srgbClr val="000000"/>
                          </a:solidFill>
                          <a:effectLst/>
                          <a:latin typeface="Minion Pro" panose="02040503050201020203" pitchFamily="18" charset="0"/>
                        </a:rPr>
                        <a:t>17.16.1 Number of countries reporting progress in multi-stakeholder development effectiveness monitoring frameworks that support the achievement of the sustainable development goals</a:t>
                      </a:r>
                      <a:endParaRPr lang="en-US" sz="1600" dirty="0">
                        <a:latin typeface="Minion Pro" panose="02040503050201020203" pitchFamily="18" charset="0"/>
                      </a:endParaRPr>
                    </a:p>
                  </a:txBody>
                  <a:tcPr/>
                </a:tc>
                <a:extLst>
                  <a:ext uri="{0D108BD9-81ED-4DB2-BD59-A6C34878D82A}">
                    <a16:rowId xmlns:a16="http://schemas.microsoft.com/office/drawing/2014/main" val="1375693728"/>
                  </a:ext>
                </a:extLst>
              </a:tr>
            </a:tbl>
          </a:graphicData>
        </a:graphic>
      </p:graphicFrame>
    </p:spTree>
    <p:extLst>
      <p:ext uri="{BB962C8B-B14F-4D97-AF65-F5344CB8AC3E}">
        <p14:creationId xmlns:p14="http://schemas.microsoft.com/office/powerpoint/2010/main" val="310902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41F59-71FB-5948-8392-8F177A18AE26}"/>
              </a:ext>
            </a:extLst>
          </p:cNvPr>
          <p:cNvSpPr>
            <a:spLocks noGrp="1"/>
          </p:cNvSpPr>
          <p:nvPr>
            <p:ph type="title"/>
          </p:nvPr>
        </p:nvSpPr>
        <p:spPr>
          <a:xfrm>
            <a:off x="1035908" y="0"/>
            <a:ext cx="10515600" cy="1109133"/>
          </a:xfrm>
        </p:spPr>
        <p:txBody>
          <a:bodyPr>
            <a:normAutofit fontScale="90000"/>
          </a:bodyPr>
          <a:lstStyle/>
          <a:p>
            <a:r>
              <a:rPr lang="en-US" dirty="0">
                <a:latin typeface="Minion Pro" panose="02040503050201020203" pitchFamily="18" charset="0"/>
              </a:rPr>
              <a:t>Advancing Positive Peace as Shared Well-Being</a:t>
            </a:r>
            <a:endParaRPr lang="en-US" sz="2000" dirty="0">
              <a:latin typeface="Minion Pro" panose="02040503050201020203" pitchFamily="18" charset="0"/>
            </a:endParaRPr>
          </a:p>
        </p:txBody>
      </p:sp>
      <p:graphicFrame>
        <p:nvGraphicFramePr>
          <p:cNvPr id="5" name="Content Placeholder 4">
            <a:extLst>
              <a:ext uri="{FF2B5EF4-FFF2-40B4-BE49-F238E27FC236}">
                <a16:creationId xmlns:a16="http://schemas.microsoft.com/office/drawing/2014/main" id="{2B0B60B4-0E27-A74D-96E6-B0066255F99C}"/>
              </a:ext>
            </a:extLst>
          </p:cNvPr>
          <p:cNvGraphicFramePr>
            <a:graphicFrameLocks noGrp="1"/>
          </p:cNvGraphicFramePr>
          <p:nvPr>
            <p:ph idx="1"/>
            <p:extLst>
              <p:ext uri="{D42A27DB-BD31-4B8C-83A1-F6EECF244321}">
                <p14:modId xmlns:p14="http://schemas.microsoft.com/office/powerpoint/2010/main" val="1447535709"/>
              </p:ext>
            </p:extLst>
          </p:nvPr>
        </p:nvGraphicFramePr>
        <p:xfrm>
          <a:off x="351692" y="873635"/>
          <a:ext cx="11588262" cy="5862320"/>
        </p:xfrm>
        <a:graphic>
          <a:graphicData uri="http://schemas.openxmlformats.org/drawingml/2006/table">
            <a:tbl>
              <a:tblPr firstRow="1" bandRow="1">
                <a:tableStyleId>{5C22544A-7EE6-4342-B048-85BDC9FD1C3A}</a:tableStyleId>
              </a:tblPr>
              <a:tblGrid>
                <a:gridCol w="2804695">
                  <a:extLst>
                    <a:ext uri="{9D8B030D-6E8A-4147-A177-3AD203B41FA5}">
                      <a16:colId xmlns:a16="http://schemas.microsoft.com/office/drawing/2014/main" val="108566152"/>
                    </a:ext>
                  </a:extLst>
                </a:gridCol>
                <a:gridCol w="4375491">
                  <a:extLst>
                    <a:ext uri="{9D8B030D-6E8A-4147-A177-3AD203B41FA5}">
                      <a16:colId xmlns:a16="http://schemas.microsoft.com/office/drawing/2014/main" val="2671304235"/>
                    </a:ext>
                  </a:extLst>
                </a:gridCol>
                <a:gridCol w="4408076">
                  <a:extLst>
                    <a:ext uri="{9D8B030D-6E8A-4147-A177-3AD203B41FA5}">
                      <a16:colId xmlns:a16="http://schemas.microsoft.com/office/drawing/2014/main" val="3700871691"/>
                    </a:ext>
                  </a:extLst>
                </a:gridCol>
              </a:tblGrid>
              <a:tr h="370840">
                <a:tc>
                  <a:txBody>
                    <a:bodyPr/>
                    <a:lstStyle/>
                    <a:p>
                      <a:r>
                        <a:rPr lang="en-US" dirty="0">
                          <a:latin typeface="Minion Pro" panose="02040503050201020203" pitchFamily="18" charset="0"/>
                        </a:rPr>
                        <a:t>Strategic Planning Themes</a:t>
                      </a:r>
                    </a:p>
                  </a:txBody>
                  <a:tcPr/>
                </a:tc>
                <a:tc>
                  <a:txBody>
                    <a:bodyPr/>
                    <a:lstStyle/>
                    <a:p>
                      <a:r>
                        <a:rPr lang="en-US" dirty="0">
                          <a:latin typeface="Minion Pro" panose="02040503050201020203" pitchFamily="18" charset="0"/>
                        </a:rPr>
                        <a:t>10</a:t>
                      </a:r>
                      <a:r>
                        <a:rPr lang="en-US" baseline="30000" dirty="0">
                          <a:latin typeface="Minion Pro" panose="02040503050201020203" pitchFamily="18" charset="0"/>
                        </a:rPr>
                        <a:t>th</a:t>
                      </a:r>
                      <a:r>
                        <a:rPr lang="en-US" dirty="0">
                          <a:latin typeface="Minion Pro" panose="02040503050201020203" pitchFamily="18" charset="0"/>
                        </a:rPr>
                        <a:t> World Assembly Commitments</a:t>
                      </a:r>
                    </a:p>
                  </a:txBody>
                  <a:tcPr/>
                </a:tc>
                <a:tc>
                  <a:txBody>
                    <a:bodyPr/>
                    <a:lstStyle/>
                    <a:p>
                      <a:r>
                        <a:rPr lang="en-US" dirty="0">
                          <a:latin typeface="Minion Pro" panose="02040503050201020203" pitchFamily="18" charset="0"/>
                        </a:rPr>
                        <a:t>Sustainable Development Goals (SDGs)</a:t>
                      </a:r>
                    </a:p>
                  </a:txBody>
                  <a:tcPr/>
                </a:tc>
                <a:extLst>
                  <a:ext uri="{0D108BD9-81ED-4DB2-BD59-A6C34878D82A}">
                    <a16:rowId xmlns:a16="http://schemas.microsoft.com/office/drawing/2014/main" val="526319487"/>
                  </a:ext>
                </a:extLst>
              </a:tr>
              <a:tr h="370840">
                <a:tc>
                  <a:txBody>
                    <a:bodyPr/>
                    <a:lstStyle/>
                    <a:p>
                      <a:r>
                        <a:rPr lang="en-US" dirty="0">
                          <a:latin typeface="Minion Pro" panose="02040503050201020203" pitchFamily="18" charset="0"/>
                        </a:rPr>
                        <a:t>Peace and Security Considerations </a:t>
                      </a:r>
                    </a:p>
                    <a:p>
                      <a:r>
                        <a:rPr lang="en-US" i="1" dirty="0">
                          <a:latin typeface="Minion Pro" panose="02040503050201020203" pitchFamily="18" charset="0"/>
                        </a:rPr>
                        <a:t>(positive &amp; negative peace)</a:t>
                      </a:r>
                    </a:p>
                  </a:txBody>
                  <a:tcPr/>
                </a:tc>
                <a:tc>
                  <a:txBody>
                    <a:bodyPr/>
                    <a:lstStyle/>
                    <a:p>
                      <a:pPr marL="285750" indent="-285750">
                        <a:buFont typeface="Arial" panose="020B0604020202020204" pitchFamily="34" charset="0"/>
                        <a:buChar char="•"/>
                      </a:pPr>
                      <a:r>
                        <a:rPr lang="en-US" dirty="0">
                          <a:latin typeface="Minion Pro" panose="02040503050201020203" pitchFamily="18" charset="0"/>
                        </a:rPr>
                        <a:t>Preventing and Transforming Violent Conflict</a:t>
                      </a:r>
                    </a:p>
                    <a:p>
                      <a:pPr marL="285750" indent="-285750">
                        <a:buFont typeface="Arial" panose="020B0604020202020204" pitchFamily="34" charset="0"/>
                        <a:buChar char="•"/>
                      </a:pPr>
                      <a:r>
                        <a:rPr lang="en-US" dirty="0">
                          <a:latin typeface="Minion Pro" panose="02040503050201020203" pitchFamily="18" charset="0"/>
                        </a:rPr>
                        <a:t>Promoting Just and Harmonious Societies</a:t>
                      </a:r>
                    </a:p>
                    <a:p>
                      <a:pPr marL="285750" indent="-285750">
                        <a:buFont typeface="Arial" panose="020B0604020202020204" pitchFamily="34" charset="0"/>
                        <a:buChar char="•"/>
                      </a:pPr>
                      <a:r>
                        <a:rPr lang="en-US" dirty="0">
                          <a:latin typeface="Minion Pro" panose="02040503050201020203" pitchFamily="18" charset="0"/>
                        </a:rPr>
                        <a:t>Sustainable and Integral Human Development and Protection of the Earth</a:t>
                      </a:r>
                    </a:p>
                  </a:txBody>
                  <a:tcPr/>
                </a:tc>
                <a:tc>
                  <a:txBody>
                    <a:bodyPr/>
                    <a:lstStyle/>
                    <a:p>
                      <a:r>
                        <a:rPr lang="en-US" i="1" dirty="0">
                          <a:latin typeface="Minion Pro" panose="02040503050201020203" pitchFamily="18" charset="0"/>
                        </a:rPr>
                        <a:t>All SDGs, especially:</a:t>
                      </a:r>
                    </a:p>
                    <a:p>
                      <a:r>
                        <a:rPr lang="en-US" dirty="0">
                          <a:latin typeface="Minion Pro" panose="02040503050201020203" pitchFamily="18" charset="0"/>
                        </a:rPr>
                        <a:t>Goal 10: Reduce Inequalities</a:t>
                      </a:r>
                    </a:p>
                    <a:p>
                      <a:r>
                        <a:rPr lang="en-US" dirty="0">
                          <a:latin typeface="Minion Pro" panose="02040503050201020203" pitchFamily="18" charset="0"/>
                        </a:rPr>
                        <a:t>Goal 16: Peaceful, inclusive societies, justice, accountable institutions</a:t>
                      </a:r>
                    </a:p>
                  </a:txBody>
                  <a:tcPr/>
                </a:tc>
                <a:extLst>
                  <a:ext uri="{0D108BD9-81ED-4DB2-BD59-A6C34878D82A}">
                    <a16:rowId xmlns:a16="http://schemas.microsoft.com/office/drawing/2014/main" val="4129485888"/>
                  </a:ext>
                </a:extLst>
              </a:tr>
              <a:tr h="370840">
                <a:tc>
                  <a:txBody>
                    <a:bodyPr/>
                    <a:lstStyle/>
                    <a:p>
                      <a:r>
                        <a:rPr lang="en-US" dirty="0">
                          <a:latin typeface="Minion Pro" panose="02040503050201020203" pitchFamily="18" charset="0"/>
                        </a:rPr>
                        <a:t>Environment</a:t>
                      </a:r>
                    </a:p>
                  </a:txBody>
                  <a:tcPr/>
                </a:tc>
                <a:tc>
                  <a:txBody>
                    <a:bodyPr/>
                    <a:lstStyle/>
                    <a:p>
                      <a:pPr marL="285750" indent="-285750">
                        <a:buFont typeface="Arial" panose="020B0604020202020204" pitchFamily="34" charset="0"/>
                        <a:buChar char="•"/>
                      </a:pPr>
                      <a:r>
                        <a:rPr lang="en-US" dirty="0">
                          <a:latin typeface="Minion Pro" panose="02040503050201020203" pitchFamily="18" charset="0"/>
                        </a:rPr>
                        <a:t>Sustainable and Integral Human Development and Protection of the Earth</a:t>
                      </a:r>
                    </a:p>
                  </a:txBody>
                  <a:tcPr/>
                </a:tc>
                <a:tc>
                  <a:txBody>
                    <a:bodyPr/>
                    <a:lstStyle/>
                    <a:p>
                      <a:r>
                        <a:rPr lang="en-US" dirty="0">
                          <a:latin typeface="Minion Pro" panose="02040503050201020203" pitchFamily="18" charset="0"/>
                        </a:rPr>
                        <a:t>Goal 12: Consumption, production</a:t>
                      </a:r>
                    </a:p>
                    <a:p>
                      <a:r>
                        <a:rPr lang="en-US" dirty="0">
                          <a:latin typeface="Minion Pro" panose="02040503050201020203" pitchFamily="18" charset="0"/>
                        </a:rPr>
                        <a:t>Goal 13: Climate action</a:t>
                      </a:r>
                    </a:p>
                    <a:p>
                      <a:r>
                        <a:rPr lang="en-US" dirty="0">
                          <a:latin typeface="Minion Pro" panose="02040503050201020203" pitchFamily="18" charset="0"/>
                        </a:rPr>
                        <a:t>Goal 14: Oceans, seas, marine resources</a:t>
                      </a:r>
                    </a:p>
                    <a:p>
                      <a:r>
                        <a:rPr lang="en-US" dirty="0">
                          <a:latin typeface="Minion Pro" panose="02040503050201020203" pitchFamily="18" charset="0"/>
                        </a:rPr>
                        <a:t>Goal 15: Terrestrial ecosystems</a:t>
                      </a:r>
                    </a:p>
                  </a:txBody>
                  <a:tcPr/>
                </a:tc>
                <a:extLst>
                  <a:ext uri="{0D108BD9-81ED-4DB2-BD59-A6C34878D82A}">
                    <a16:rowId xmlns:a16="http://schemas.microsoft.com/office/drawing/2014/main" val="2020562190"/>
                  </a:ext>
                </a:extLst>
              </a:tr>
              <a:tr h="370840">
                <a:tc>
                  <a:txBody>
                    <a:bodyPr/>
                    <a:lstStyle/>
                    <a:p>
                      <a:r>
                        <a:rPr lang="en-US" dirty="0">
                          <a:latin typeface="Minion Pro" panose="02040503050201020203" pitchFamily="18" charset="0"/>
                        </a:rPr>
                        <a:t>Gender Justice</a:t>
                      </a:r>
                    </a:p>
                  </a:txBody>
                  <a:tcPr/>
                </a:tc>
                <a:tc>
                  <a:txBody>
                    <a:bodyPr/>
                    <a:lstStyle/>
                    <a:p>
                      <a:pPr marL="285750" indent="-285750">
                        <a:buFont typeface="Arial" panose="020B0604020202020204" pitchFamily="34" charset="0"/>
                        <a:buChar char="•"/>
                      </a:pPr>
                      <a:r>
                        <a:rPr lang="en-US" dirty="0">
                          <a:latin typeface="Minion Pro" panose="02040503050201020203" pitchFamily="18" charset="0"/>
                        </a:rPr>
                        <a:t>Promoting Just and Harmonious Societies</a:t>
                      </a:r>
                    </a:p>
                  </a:txBody>
                  <a:tcPr/>
                </a:tc>
                <a:tc>
                  <a:txBody>
                    <a:bodyPr/>
                    <a:lstStyle/>
                    <a:p>
                      <a:r>
                        <a:rPr lang="en-US" dirty="0">
                          <a:latin typeface="Minion Pro" panose="02040503050201020203" pitchFamily="18" charset="0"/>
                        </a:rPr>
                        <a:t>Goal 5: Gender Equality</a:t>
                      </a:r>
                    </a:p>
                  </a:txBody>
                  <a:tcPr/>
                </a:tc>
                <a:extLst>
                  <a:ext uri="{0D108BD9-81ED-4DB2-BD59-A6C34878D82A}">
                    <a16:rowId xmlns:a16="http://schemas.microsoft.com/office/drawing/2014/main" val="1467948012"/>
                  </a:ext>
                </a:extLst>
              </a:tr>
              <a:tr h="370840">
                <a:tc>
                  <a:txBody>
                    <a:bodyPr/>
                    <a:lstStyle/>
                    <a:p>
                      <a:r>
                        <a:rPr lang="en-US" dirty="0">
                          <a:latin typeface="Minion Pro" panose="02040503050201020203" pitchFamily="18" charset="0"/>
                        </a:rPr>
                        <a:t>Freedom of Thought, Conscience and Religion</a:t>
                      </a:r>
                    </a:p>
                  </a:txBody>
                  <a:tcPr/>
                </a:tc>
                <a:tc>
                  <a:txBody>
                    <a:bodyPr/>
                    <a:lstStyle/>
                    <a:p>
                      <a:pPr marL="285750" indent="-285750">
                        <a:buFont typeface="Arial" panose="020B0604020202020204" pitchFamily="34" charset="0"/>
                        <a:buChar char="•"/>
                      </a:pPr>
                      <a:r>
                        <a:rPr lang="en-US" dirty="0">
                          <a:latin typeface="Minion Pro" panose="02040503050201020203" pitchFamily="18" charset="0"/>
                        </a:rPr>
                        <a:t>Promoting Just and Harmonious Societies</a:t>
                      </a:r>
                    </a:p>
                  </a:txBody>
                  <a:tcPr/>
                </a:tc>
                <a:tc>
                  <a:txBody>
                    <a:bodyPr/>
                    <a:lstStyle/>
                    <a:p>
                      <a:r>
                        <a:rPr lang="en-US" dirty="0">
                          <a:latin typeface="Minion Pro" panose="02040503050201020203" pitchFamily="18" charset="0"/>
                        </a:rPr>
                        <a:t>Goal 10: Reduce Inequalities</a:t>
                      </a:r>
                    </a:p>
                    <a:p>
                      <a:r>
                        <a:rPr lang="en-US" dirty="0">
                          <a:latin typeface="Minion Pro" panose="02040503050201020203" pitchFamily="18" charset="0"/>
                        </a:rPr>
                        <a:t>Goal 16: Peaceful, inclusive societies, justice, accountable institutions</a:t>
                      </a:r>
                    </a:p>
                  </a:txBody>
                  <a:tcPr/>
                </a:tc>
                <a:extLst>
                  <a:ext uri="{0D108BD9-81ED-4DB2-BD59-A6C34878D82A}">
                    <a16:rowId xmlns:a16="http://schemas.microsoft.com/office/drawing/2014/main" val="1985290899"/>
                  </a:ext>
                </a:extLst>
              </a:tr>
              <a:tr h="370840">
                <a:tc>
                  <a:txBody>
                    <a:bodyPr/>
                    <a:lstStyle/>
                    <a:p>
                      <a:r>
                        <a:rPr lang="en-US" dirty="0">
                          <a:latin typeface="Minion Pro" panose="02040503050201020203" pitchFamily="18" charset="0"/>
                        </a:rPr>
                        <a:t>Interreligious Education</a:t>
                      </a:r>
                    </a:p>
                  </a:txBody>
                  <a:tcPr/>
                </a:tc>
                <a:tc>
                  <a:txBody>
                    <a:bodyPr/>
                    <a:lstStyle/>
                    <a:p>
                      <a:pPr marL="285750" indent="-285750">
                        <a:buFont typeface="Arial" panose="020B0604020202020204" pitchFamily="34" charset="0"/>
                        <a:buChar char="•"/>
                      </a:pPr>
                      <a:r>
                        <a:rPr lang="en-US" dirty="0">
                          <a:latin typeface="Minion Pro" panose="02040503050201020203" pitchFamily="18" charset="0"/>
                        </a:rPr>
                        <a:t>Promoting Just and Harmonious Societies</a:t>
                      </a:r>
                    </a:p>
                  </a:txBody>
                  <a:tcPr/>
                </a:tc>
                <a:tc>
                  <a:txBody>
                    <a:bodyPr/>
                    <a:lstStyle/>
                    <a:p>
                      <a:r>
                        <a:rPr lang="en-US" dirty="0">
                          <a:latin typeface="Minion Pro" panose="02040503050201020203" pitchFamily="18" charset="0"/>
                        </a:rPr>
                        <a:t>Goal 10: Reduce Inequalities</a:t>
                      </a:r>
                    </a:p>
                    <a:p>
                      <a:r>
                        <a:rPr lang="en-US" dirty="0">
                          <a:latin typeface="Minion Pro" panose="02040503050201020203" pitchFamily="18" charset="0"/>
                        </a:rPr>
                        <a:t>Goal 16: Peaceful, inclusive societies, justice, accountable institutions</a:t>
                      </a:r>
                    </a:p>
                  </a:txBody>
                  <a:tcPr/>
                </a:tc>
                <a:extLst>
                  <a:ext uri="{0D108BD9-81ED-4DB2-BD59-A6C34878D82A}">
                    <a16:rowId xmlns:a16="http://schemas.microsoft.com/office/drawing/2014/main" val="249060467"/>
                  </a:ext>
                </a:extLst>
              </a:tr>
              <a:tr h="370840">
                <a:tc>
                  <a:txBody>
                    <a:bodyPr/>
                    <a:lstStyle/>
                    <a:p>
                      <a:r>
                        <a:rPr lang="en-US" dirty="0">
                          <a:latin typeface="Minion Pro" panose="02040503050201020203" pitchFamily="18" charset="0"/>
                        </a:rPr>
                        <a:t>Interreligious Collaboration/ Partnerships</a:t>
                      </a:r>
                    </a:p>
                  </a:txBody>
                  <a:tcPr/>
                </a:tc>
                <a:tc>
                  <a:txBody>
                    <a:bodyPr/>
                    <a:lstStyle/>
                    <a:p>
                      <a:pPr marL="285750" indent="-285750">
                        <a:buFont typeface="Arial" panose="020B0604020202020204" pitchFamily="34" charset="0"/>
                        <a:buChar char="•"/>
                      </a:pPr>
                      <a:r>
                        <a:rPr lang="en-US" i="1" dirty="0">
                          <a:latin typeface="Minion Pro" panose="02040503050201020203" pitchFamily="18" charset="0"/>
                        </a:rPr>
                        <a:t>Cross-cutting</a:t>
                      </a:r>
                    </a:p>
                  </a:txBody>
                  <a:tcPr/>
                </a:tc>
                <a:tc>
                  <a:txBody>
                    <a:bodyPr/>
                    <a:lstStyle/>
                    <a:p>
                      <a:r>
                        <a:rPr lang="en-US" dirty="0">
                          <a:latin typeface="Minion Pro" panose="02040503050201020203" pitchFamily="18" charset="0"/>
                        </a:rPr>
                        <a:t>Goal 17: Global Partnership for Sustainable Development</a:t>
                      </a:r>
                    </a:p>
                  </a:txBody>
                  <a:tcPr/>
                </a:tc>
                <a:extLst>
                  <a:ext uri="{0D108BD9-81ED-4DB2-BD59-A6C34878D82A}">
                    <a16:rowId xmlns:a16="http://schemas.microsoft.com/office/drawing/2014/main" val="1375693728"/>
                  </a:ext>
                </a:extLst>
              </a:tr>
            </a:tbl>
          </a:graphicData>
        </a:graphic>
      </p:graphicFrame>
    </p:spTree>
    <p:extLst>
      <p:ext uri="{BB962C8B-B14F-4D97-AF65-F5344CB8AC3E}">
        <p14:creationId xmlns:p14="http://schemas.microsoft.com/office/powerpoint/2010/main" val="153800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7FF3E-1EE6-C04C-A961-92FB9AAC27AA}"/>
              </a:ext>
            </a:extLst>
          </p:cNvPr>
          <p:cNvSpPr>
            <a:spLocks noGrp="1"/>
          </p:cNvSpPr>
          <p:nvPr>
            <p:ph type="title"/>
          </p:nvPr>
        </p:nvSpPr>
        <p:spPr>
          <a:xfrm>
            <a:off x="838200" y="-23227"/>
            <a:ext cx="10515600" cy="1325563"/>
          </a:xfrm>
        </p:spPr>
        <p:txBody>
          <a:bodyPr/>
          <a:lstStyle/>
          <a:p>
            <a:r>
              <a:rPr lang="en-US" dirty="0">
                <a:latin typeface="Minion Pro" panose="02040503050201020203" pitchFamily="18" charset="0"/>
              </a:rPr>
              <a:t>General Opportunities</a:t>
            </a:r>
          </a:p>
        </p:txBody>
      </p:sp>
      <p:sp>
        <p:nvSpPr>
          <p:cNvPr id="3" name="Content Placeholder 2">
            <a:extLst>
              <a:ext uri="{FF2B5EF4-FFF2-40B4-BE49-F238E27FC236}">
                <a16:creationId xmlns:a16="http://schemas.microsoft.com/office/drawing/2014/main" id="{CFF5952E-E557-7F4E-A9D2-B5775F2E0D7F}"/>
              </a:ext>
            </a:extLst>
          </p:cNvPr>
          <p:cNvSpPr>
            <a:spLocks noGrp="1"/>
          </p:cNvSpPr>
          <p:nvPr>
            <p:ph idx="1"/>
          </p:nvPr>
        </p:nvSpPr>
        <p:spPr>
          <a:xfrm>
            <a:off x="838200" y="994612"/>
            <a:ext cx="10820400" cy="5694946"/>
          </a:xfrm>
        </p:spPr>
        <p:txBody>
          <a:bodyPr>
            <a:normAutofit fontScale="62500" lnSpcReduction="20000"/>
          </a:bodyPr>
          <a:lstStyle/>
          <a:p>
            <a:pPr>
              <a:lnSpc>
                <a:spcPct val="110000"/>
              </a:lnSpc>
            </a:pPr>
            <a:r>
              <a:rPr lang="en-US" dirty="0">
                <a:latin typeface="Minion Pro" panose="02040503050201020203" pitchFamily="18" charset="0"/>
              </a:rPr>
              <a:t>Strengthen personal commitment to cultivate a spirituality and practice of peace and shared well-being</a:t>
            </a:r>
          </a:p>
          <a:p>
            <a:pPr>
              <a:lnSpc>
                <a:spcPct val="110000"/>
              </a:lnSpc>
            </a:pPr>
            <a:r>
              <a:rPr lang="en-US" dirty="0">
                <a:latin typeface="Minion Pro" panose="02040503050201020203" pitchFamily="18" charset="0"/>
              </a:rPr>
              <a:t>Raise awareness/knowledge among masses (religious and secular), especially youth, through traditional and social media, campaigns, education, conferences and public events</a:t>
            </a:r>
          </a:p>
          <a:p>
            <a:pPr>
              <a:lnSpc>
                <a:spcPct val="110000"/>
              </a:lnSpc>
            </a:pPr>
            <a:r>
              <a:rPr lang="en-US" dirty="0">
                <a:latin typeface="Minion Pro" panose="02040503050201020203" pitchFamily="18" charset="0"/>
              </a:rPr>
              <a:t>Campaign around international agreements, interreligious agreements, and international “anniversaries” and “days” to develop actions that promote peace and shared well-being</a:t>
            </a:r>
          </a:p>
          <a:p>
            <a:pPr>
              <a:lnSpc>
                <a:spcPct val="110000"/>
              </a:lnSpc>
            </a:pPr>
            <a:r>
              <a:rPr lang="en-US" dirty="0">
                <a:latin typeface="Minion Pro" panose="02040503050201020203" pitchFamily="18" charset="0"/>
              </a:rPr>
              <a:t>Interreligious education, dialogue and exchange programs to educate and explore approaches to shared well-being and to counteract tendencies of populism, hate speech, intolerance and social divides</a:t>
            </a:r>
          </a:p>
          <a:p>
            <a:pPr>
              <a:lnSpc>
                <a:spcPct val="110000"/>
              </a:lnSpc>
            </a:pPr>
            <a:r>
              <a:rPr lang="en-US" dirty="0">
                <a:latin typeface="Minion Pro" panose="02040503050201020203" pitchFamily="18" charset="0"/>
              </a:rPr>
              <a:t>Develop multilingual materials for education and training on interreligious issues and specific topics</a:t>
            </a:r>
          </a:p>
          <a:p>
            <a:pPr>
              <a:lnSpc>
                <a:spcPct val="110000"/>
              </a:lnSpc>
            </a:pPr>
            <a:r>
              <a:rPr lang="en-US" dirty="0">
                <a:latin typeface="Minion Pro" panose="02040503050201020203" pitchFamily="18" charset="0"/>
              </a:rPr>
              <a:t>Advocacy to hold public officials and leaders accountable for ensuring peace and shared well-being through respect, good governance, rule of law, and implementation of international law and agreements</a:t>
            </a:r>
          </a:p>
          <a:p>
            <a:pPr>
              <a:lnSpc>
                <a:spcPct val="110000"/>
              </a:lnSpc>
            </a:pPr>
            <a:r>
              <a:rPr lang="en-US" dirty="0">
                <a:latin typeface="Minion Pro" panose="02040503050201020203" pitchFamily="18" charset="0"/>
              </a:rPr>
              <a:t>Strengthen/expand local to global partnerships with FBOs and secular actors (governmental bodies, NGOs, schools/universities, private sector), especially organizations and networks working on these issues</a:t>
            </a:r>
          </a:p>
          <a:p>
            <a:pPr>
              <a:lnSpc>
                <a:spcPct val="110000"/>
              </a:lnSpc>
            </a:pPr>
            <a:r>
              <a:rPr lang="en-US" dirty="0">
                <a:latin typeface="Minion Pro" panose="02040503050201020203" pitchFamily="18" charset="0"/>
              </a:rPr>
              <a:t>Demonstrate solidarity with vulnerable groups through declarations and actions</a:t>
            </a:r>
          </a:p>
          <a:p>
            <a:pPr lvl="0">
              <a:lnSpc>
                <a:spcPct val="110000"/>
              </a:lnSpc>
            </a:pPr>
            <a:r>
              <a:rPr lang="en-US" dirty="0">
                <a:latin typeface="Minion Pro" panose="02040503050201020203" pitchFamily="18" charset="0"/>
              </a:rPr>
              <a:t>Women’s engagement and empowerment</a:t>
            </a:r>
          </a:p>
          <a:p>
            <a:pPr>
              <a:lnSpc>
                <a:spcPct val="110000"/>
              </a:lnSpc>
            </a:pPr>
            <a:r>
              <a:rPr lang="en-US" dirty="0">
                <a:latin typeface="Minion Pro" panose="02040503050201020203" pitchFamily="18" charset="0"/>
              </a:rPr>
              <a:t>Youth engagement and empowerment</a:t>
            </a:r>
          </a:p>
          <a:p>
            <a:pPr>
              <a:lnSpc>
                <a:spcPct val="110000"/>
              </a:lnSpc>
            </a:pPr>
            <a:r>
              <a:rPr lang="en-US" dirty="0">
                <a:latin typeface="Minion Pro" panose="02040503050201020203" pitchFamily="18" charset="0"/>
              </a:rPr>
              <a:t>Multi-religious and interdisciplinary research, working groups, publications</a:t>
            </a:r>
          </a:p>
          <a:p>
            <a:pPr>
              <a:lnSpc>
                <a:spcPct val="110000"/>
              </a:lnSpc>
            </a:pPr>
            <a:r>
              <a:rPr lang="en-US" dirty="0">
                <a:latin typeface="Minion Pro" panose="02040503050201020203" pitchFamily="18" charset="0"/>
              </a:rPr>
              <a:t>Take advantage of expertise among </a:t>
            </a:r>
            <a:r>
              <a:rPr lang="en-US" dirty="0" err="1">
                <a:latin typeface="Minion Pro" panose="02040503050201020203" pitchFamily="18" charset="0"/>
              </a:rPr>
              <a:t>RfP</a:t>
            </a:r>
            <a:r>
              <a:rPr lang="en-US" dirty="0">
                <a:latin typeface="Minion Pro" panose="02040503050201020203" pitchFamily="18" charset="0"/>
              </a:rPr>
              <a:t> members on specific issues</a:t>
            </a:r>
          </a:p>
        </p:txBody>
      </p:sp>
    </p:spTree>
    <p:extLst>
      <p:ext uri="{BB962C8B-B14F-4D97-AF65-F5344CB8AC3E}">
        <p14:creationId xmlns:p14="http://schemas.microsoft.com/office/powerpoint/2010/main" val="1116389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30C4-1D15-8E43-A0C3-BF5B6E9C277E}"/>
              </a:ext>
            </a:extLst>
          </p:cNvPr>
          <p:cNvSpPr>
            <a:spLocks noGrp="1"/>
          </p:cNvSpPr>
          <p:nvPr>
            <p:ph type="title"/>
          </p:nvPr>
        </p:nvSpPr>
        <p:spPr>
          <a:xfrm>
            <a:off x="838200" y="-15875"/>
            <a:ext cx="10515600" cy="1325563"/>
          </a:xfrm>
        </p:spPr>
        <p:txBody>
          <a:bodyPr/>
          <a:lstStyle/>
          <a:p>
            <a:r>
              <a:rPr lang="en-US" i="1" dirty="0">
                <a:latin typeface="Minion Pro" panose="02040503050201020203" pitchFamily="18" charset="0"/>
              </a:rPr>
              <a:t>Peace and Security Considerations</a:t>
            </a:r>
            <a:endParaRPr lang="en-US" dirty="0">
              <a:latin typeface="Minion Pro" panose="02040503050201020203" pitchFamily="18" charset="0"/>
            </a:endParaRPr>
          </a:p>
        </p:txBody>
      </p:sp>
      <p:sp>
        <p:nvSpPr>
          <p:cNvPr id="3" name="Content Placeholder 2">
            <a:extLst>
              <a:ext uri="{FF2B5EF4-FFF2-40B4-BE49-F238E27FC236}">
                <a16:creationId xmlns:a16="http://schemas.microsoft.com/office/drawing/2014/main" id="{8EDCD517-480A-2548-A7C6-ACAC4AB46F6C}"/>
              </a:ext>
            </a:extLst>
          </p:cNvPr>
          <p:cNvSpPr>
            <a:spLocks noGrp="1"/>
          </p:cNvSpPr>
          <p:nvPr>
            <p:ph idx="1"/>
          </p:nvPr>
        </p:nvSpPr>
        <p:spPr>
          <a:xfrm>
            <a:off x="216132" y="1053306"/>
            <a:ext cx="11687696" cy="5744369"/>
          </a:xfrm>
        </p:spPr>
        <p:txBody>
          <a:bodyPr>
            <a:noAutofit/>
          </a:bodyPr>
          <a:lstStyle/>
          <a:p>
            <a:pPr marL="0" indent="0">
              <a:buNone/>
            </a:pPr>
            <a:r>
              <a:rPr lang="en-US" sz="2000" dirty="0">
                <a:latin typeface="Minion Pro" panose="02040503050201020203" pitchFamily="18" charset="0"/>
              </a:rPr>
              <a:t>Challenges</a:t>
            </a:r>
          </a:p>
          <a:p>
            <a:pPr lvl="1"/>
            <a:r>
              <a:rPr lang="en-US" sz="1800" dirty="0">
                <a:latin typeface="Minion Pro" panose="02040503050201020203" pitchFamily="18" charset="0"/>
              </a:rPr>
              <a:t>Religious extremism, nationalism, intolerance, hate speech/electronic forums, and accompanying violence, terrorism</a:t>
            </a:r>
          </a:p>
          <a:p>
            <a:pPr lvl="1"/>
            <a:r>
              <a:rPr lang="en-US" sz="1800" dirty="0">
                <a:latin typeface="Minion Pro" panose="02040503050201020203" pitchFamily="18" charset="0"/>
              </a:rPr>
              <a:t>Weapons of destruction (mass and small arms)</a:t>
            </a:r>
          </a:p>
          <a:p>
            <a:pPr lvl="1"/>
            <a:r>
              <a:rPr lang="en-US" sz="1800" dirty="0">
                <a:latin typeface="Minion Pro" panose="02040503050201020203" pitchFamily="18" charset="0"/>
              </a:rPr>
              <a:t>Preventing targeted violence and supporting victims (minorities, immigrants, violence again women and children, LGBTQ, PLHIV, journalists, human rights defenders)</a:t>
            </a:r>
          </a:p>
          <a:p>
            <a:pPr lvl="1"/>
            <a:r>
              <a:rPr lang="en-US" sz="1800" dirty="0">
                <a:latin typeface="Minion Pro" panose="02040503050201020203" pitchFamily="18" charset="0"/>
              </a:rPr>
              <a:t>Structural violence (lack of good health, education, economic opportunity; poverty; inequality; corruption)</a:t>
            </a:r>
          </a:p>
          <a:p>
            <a:pPr lvl="1"/>
            <a:r>
              <a:rPr lang="en-US" sz="1800" dirty="0">
                <a:latin typeface="Minion Pro" panose="02040503050201020203" pitchFamily="18" charset="0"/>
              </a:rPr>
              <a:t>Weakening of multilateral commitments and agreements</a:t>
            </a:r>
          </a:p>
          <a:p>
            <a:pPr marL="0" indent="0">
              <a:buNone/>
            </a:pPr>
            <a:endParaRPr lang="en-US" sz="1000" dirty="0">
              <a:latin typeface="Minion Pro" panose="02040503050201020203" pitchFamily="18" charset="0"/>
            </a:endParaRPr>
          </a:p>
          <a:p>
            <a:pPr marL="0" indent="0">
              <a:buNone/>
            </a:pPr>
            <a:r>
              <a:rPr lang="en-US" sz="2000" dirty="0">
                <a:latin typeface="Minion Pro" panose="02040503050201020203" pitchFamily="18" charset="0"/>
              </a:rPr>
              <a:t>Opportunities</a:t>
            </a:r>
          </a:p>
          <a:p>
            <a:pPr lvl="1"/>
            <a:r>
              <a:rPr lang="en-US" sz="1800" dirty="0">
                <a:latin typeface="Minion Pro" panose="02040503050201020203" pitchFamily="18" charset="0"/>
              </a:rPr>
              <a:t>Awareness raising and mobilization around existing international commitments/agreements and plans through public activities, mass media and social media, with a focus on youth engagement</a:t>
            </a:r>
            <a:endParaRPr lang="en-US" sz="1800" i="1" dirty="0">
              <a:latin typeface="Minion Pro" panose="02040503050201020203" pitchFamily="18" charset="0"/>
            </a:endParaRPr>
          </a:p>
          <a:p>
            <a:pPr lvl="1"/>
            <a:r>
              <a:rPr lang="en-US" sz="1800" dirty="0">
                <a:latin typeface="Minion Pro" panose="02040503050201020203" pitchFamily="18" charset="0"/>
              </a:rPr>
              <a:t>Education and training to implement the UN </a:t>
            </a:r>
            <a:r>
              <a:rPr lang="en-US" sz="1800" i="1" dirty="0">
                <a:latin typeface="Minion Pro" panose="02040503050201020203" pitchFamily="18" charset="0"/>
              </a:rPr>
              <a:t>Plan of Action for Religious Leaders and Actors to Prevent Incitement to Violence that Could Lead to Atrocity Crimes</a:t>
            </a:r>
          </a:p>
          <a:p>
            <a:pPr lvl="1"/>
            <a:r>
              <a:rPr lang="en-US" sz="1800" dirty="0">
                <a:latin typeface="Minion Pro" panose="02040503050201020203" pitchFamily="18" charset="0"/>
              </a:rPr>
              <a:t>Advocacy and cooperation with governments and intergovernmental actors for legal protections and interventions to prevent violence, protect and support vulnerable groups (women, children, youth, migrants, minorities)</a:t>
            </a:r>
          </a:p>
          <a:p>
            <a:pPr lvl="1"/>
            <a:r>
              <a:rPr lang="en-US" sz="1800" dirty="0">
                <a:latin typeface="Minion Pro" panose="02040503050201020203" pitchFamily="18" charset="0"/>
              </a:rPr>
              <a:t>Support credible internal intermediaries to promotes dialogue with alienated groups and intervene where possible</a:t>
            </a:r>
          </a:p>
          <a:p>
            <a:pPr lvl="1"/>
            <a:r>
              <a:rPr lang="en-US" sz="1800" dirty="0">
                <a:latin typeface="Minion Pro" panose="02040503050201020203" pitchFamily="18" charset="0"/>
              </a:rPr>
              <a:t>Address specific conflicts and promote reconciliation through multi-faith proposals, dialogue, and mediation</a:t>
            </a:r>
          </a:p>
          <a:p>
            <a:pPr lvl="1"/>
            <a:r>
              <a:rPr lang="en-US" sz="1800" dirty="0">
                <a:latin typeface="Minion Pro" panose="02040503050201020203" pitchFamily="18" charset="0"/>
              </a:rPr>
              <a:t>Promote inclusive development and effective socio-economic alternatives to violence in communities at risk</a:t>
            </a:r>
          </a:p>
          <a:p>
            <a:pPr lvl="1"/>
            <a:r>
              <a:rPr lang="en-US" sz="1800" dirty="0">
                <a:latin typeface="Minion Pro" panose="02040503050201020203" pitchFamily="18" charset="0"/>
              </a:rPr>
              <a:t>Partner with existing local to global organizations/networks that work on peace, security and human development</a:t>
            </a:r>
          </a:p>
          <a:p>
            <a:endParaRPr lang="en-US" sz="1800" dirty="0"/>
          </a:p>
        </p:txBody>
      </p:sp>
    </p:spTree>
    <p:extLst>
      <p:ext uri="{BB962C8B-B14F-4D97-AF65-F5344CB8AC3E}">
        <p14:creationId xmlns:p14="http://schemas.microsoft.com/office/powerpoint/2010/main" val="96531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30C4-1D15-8E43-A0C3-BF5B6E9C277E}"/>
              </a:ext>
            </a:extLst>
          </p:cNvPr>
          <p:cNvSpPr>
            <a:spLocks noGrp="1"/>
          </p:cNvSpPr>
          <p:nvPr>
            <p:ph type="title"/>
          </p:nvPr>
        </p:nvSpPr>
        <p:spPr>
          <a:xfrm>
            <a:off x="838200" y="22225"/>
            <a:ext cx="10515600" cy="1325563"/>
          </a:xfrm>
        </p:spPr>
        <p:txBody>
          <a:bodyPr/>
          <a:lstStyle/>
          <a:p>
            <a:r>
              <a:rPr lang="en-US" i="1" dirty="0">
                <a:latin typeface="Minion Pro" panose="02040503050201020203" pitchFamily="18" charset="0"/>
              </a:rPr>
              <a:t>Gender Justice</a:t>
            </a:r>
            <a:endParaRPr lang="en-US" dirty="0">
              <a:latin typeface="Minion Pro" panose="02040503050201020203" pitchFamily="18" charset="0"/>
            </a:endParaRPr>
          </a:p>
        </p:txBody>
      </p:sp>
      <p:sp>
        <p:nvSpPr>
          <p:cNvPr id="3" name="Content Placeholder 2">
            <a:extLst>
              <a:ext uri="{FF2B5EF4-FFF2-40B4-BE49-F238E27FC236}">
                <a16:creationId xmlns:a16="http://schemas.microsoft.com/office/drawing/2014/main" id="{8EDCD517-480A-2548-A7C6-ACAC4AB46F6C}"/>
              </a:ext>
            </a:extLst>
          </p:cNvPr>
          <p:cNvSpPr>
            <a:spLocks noGrp="1"/>
          </p:cNvSpPr>
          <p:nvPr>
            <p:ph idx="1"/>
          </p:nvPr>
        </p:nvSpPr>
        <p:spPr>
          <a:xfrm>
            <a:off x="838200" y="1347788"/>
            <a:ext cx="10515600" cy="4837112"/>
          </a:xfrm>
        </p:spPr>
        <p:txBody>
          <a:bodyPr>
            <a:normAutofit fontScale="92500"/>
          </a:bodyPr>
          <a:lstStyle/>
          <a:p>
            <a:pPr marL="0" indent="0">
              <a:buNone/>
            </a:pPr>
            <a:r>
              <a:rPr lang="en-US" dirty="0">
                <a:latin typeface="Minion Pro" panose="02040503050201020203" pitchFamily="18" charset="0"/>
              </a:rPr>
              <a:t>Challenges</a:t>
            </a:r>
          </a:p>
          <a:p>
            <a:pPr lvl="1"/>
            <a:r>
              <a:rPr lang="en-US" dirty="0">
                <a:latin typeface="Minion Pro" panose="02040503050201020203" pitchFamily="18" charset="0"/>
              </a:rPr>
              <a:t>Violence (Physical, sexual, psychological) against women, often with impunity</a:t>
            </a:r>
          </a:p>
          <a:p>
            <a:pPr lvl="1"/>
            <a:r>
              <a:rPr lang="en-US" dirty="0">
                <a:latin typeface="Minion Pro" panose="02040503050201020203" pitchFamily="18" charset="0"/>
              </a:rPr>
              <a:t>Gender equality and legal rights – family, education, employment, public spaces</a:t>
            </a:r>
          </a:p>
          <a:p>
            <a:pPr lvl="1"/>
            <a:r>
              <a:rPr lang="en-US" dirty="0">
                <a:latin typeface="Minion Pro" panose="02040503050201020203" pitchFamily="18" charset="0"/>
              </a:rPr>
              <a:t>Cultural norms and religious beliefs related to women and gender </a:t>
            </a:r>
          </a:p>
          <a:p>
            <a:pPr lvl="1"/>
            <a:endParaRPr lang="en-US" dirty="0">
              <a:latin typeface="Minion Pro" panose="02040503050201020203" pitchFamily="18" charset="0"/>
            </a:endParaRPr>
          </a:p>
          <a:p>
            <a:pPr marL="0" indent="0">
              <a:buNone/>
            </a:pPr>
            <a:r>
              <a:rPr lang="en-US" dirty="0">
                <a:latin typeface="Minion Pro" panose="02040503050201020203" pitchFamily="18" charset="0"/>
              </a:rPr>
              <a:t>Opportunities</a:t>
            </a:r>
          </a:p>
          <a:p>
            <a:pPr lvl="1"/>
            <a:r>
              <a:rPr lang="en-US" dirty="0">
                <a:latin typeface="Minion Pro" panose="02040503050201020203" pitchFamily="18" charset="0"/>
              </a:rPr>
              <a:t>Build on international agreements and interreligious declarations that recognize and promote women’s rights</a:t>
            </a:r>
          </a:p>
          <a:p>
            <a:pPr lvl="1"/>
            <a:r>
              <a:rPr lang="en-US" dirty="0">
                <a:latin typeface="Minion Pro" panose="02040503050201020203" pitchFamily="18" charset="0"/>
              </a:rPr>
              <a:t>Advocacy for women’s protection, legal rights and justice</a:t>
            </a:r>
          </a:p>
          <a:p>
            <a:pPr lvl="1"/>
            <a:r>
              <a:rPr lang="en-US" dirty="0">
                <a:latin typeface="Minion Pro" panose="02040503050201020203" pitchFamily="18" charset="0"/>
              </a:rPr>
              <a:t>Increase women’s participation and leadership in religious communities, government and peacebuilding activities</a:t>
            </a:r>
          </a:p>
          <a:p>
            <a:pPr lvl="1"/>
            <a:r>
              <a:rPr lang="en-US" dirty="0">
                <a:latin typeface="Minion Pro" panose="02040503050201020203" pitchFamily="18" charset="0"/>
              </a:rPr>
              <a:t>Promote gender equality and empowerment within every religion through education, capacity building and advocacy with religious leaders</a:t>
            </a:r>
          </a:p>
        </p:txBody>
      </p:sp>
    </p:spTree>
    <p:extLst>
      <p:ext uri="{BB962C8B-B14F-4D97-AF65-F5344CB8AC3E}">
        <p14:creationId xmlns:p14="http://schemas.microsoft.com/office/powerpoint/2010/main" val="3108178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30C4-1D15-8E43-A0C3-BF5B6E9C277E}"/>
              </a:ext>
            </a:extLst>
          </p:cNvPr>
          <p:cNvSpPr>
            <a:spLocks noGrp="1"/>
          </p:cNvSpPr>
          <p:nvPr>
            <p:ph type="title"/>
          </p:nvPr>
        </p:nvSpPr>
        <p:spPr>
          <a:xfrm>
            <a:off x="838200" y="-193904"/>
            <a:ext cx="10515600" cy="1325563"/>
          </a:xfrm>
        </p:spPr>
        <p:txBody>
          <a:bodyPr/>
          <a:lstStyle/>
          <a:p>
            <a:r>
              <a:rPr lang="en-US" i="1" dirty="0">
                <a:latin typeface="Minion Pro" panose="02040503050201020203" pitchFamily="18" charset="0"/>
              </a:rPr>
              <a:t>Environment</a:t>
            </a:r>
            <a:endParaRPr lang="en-US" dirty="0">
              <a:latin typeface="Minion Pro" panose="02040503050201020203" pitchFamily="18" charset="0"/>
            </a:endParaRPr>
          </a:p>
        </p:txBody>
      </p:sp>
      <p:sp>
        <p:nvSpPr>
          <p:cNvPr id="3" name="Content Placeholder 2">
            <a:extLst>
              <a:ext uri="{FF2B5EF4-FFF2-40B4-BE49-F238E27FC236}">
                <a16:creationId xmlns:a16="http://schemas.microsoft.com/office/drawing/2014/main" id="{8EDCD517-480A-2548-A7C6-ACAC4AB46F6C}"/>
              </a:ext>
            </a:extLst>
          </p:cNvPr>
          <p:cNvSpPr>
            <a:spLocks noGrp="1"/>
          </p:cNvSpPr>
          <p:nvPr>
            <p:ph idx="1"/>
          </p:nvPr>
        </p:nvSpPr>
        <p:spPr>
          <a:xfrm>
            <a:off x="631767" y="755641"/>
            <a:ext cx="10722033" cy="5607051"/>
          </a:xfrm>
        </p:spPr>
        <p:txBody>
          <a:bodyPr>
            <a:noAutofit/>
          </a:bodyPr>
          <a:lstStyle/>
          <a:p>
            <a:pPr marL="0" indent="0">
              <a:buNone/>
            </a:pPr>
            <a:r>
              <a:rPr lang="en-US" sz="2000" dirty="0">
                <a:latin typeface="Minion Pro" panose="02040503050201020203" pitchFamily="18" charset="0"/>
              </a:rPr>
              <a:t>Challenges</a:t>
            </a:r>
          </a:p>
          <a:p>
            <a:pPr lvl="1">
              <a:lnSpc>
                <a:spcPct val="100000"/>
              </a:lnSpc>
            </a:pPr>
            <a:r>
              <a:rPr lang="en-US" sz="1800" dirty="0">
                <a:latin typeface="Minion Pro" panose="02040503050201020203" pitchFamily="18" charset="0"/>
              </a:rPr>
              <a:t>Climate change</a:t>
            </a:r>
          </a:p>
          <a:p>
            <a:pPr lvl="1">
              <a:lnSpc>
                <a:spcPct val="100000"/>
              </a:lnSpc>
            </a:pPr>
            <a:r>
              <a:rPr lang="en-US" sz="1800" dirty="0">
                <a:latin typeface="Minion Pro" panose="02040503050201020203" pitchFamily="18" charset="0"/>
              </a:rPr>
              <a:t>Environmental degradation (deforestation, mining, pollution of land/water, exploitation of poor by rich)</a:t>
            </a:r>
          </a:p>
          <a:p>
            <a:pPr lvl="1">
              <a:lnSpc>
                <a:spcPct val="100000"/>
              </a:lnSpc>
            </a:pPr>
            <a:r>
              <a:rPr lang="en-US" sz="1800" dirty="0">
                <a:latin typeface="Minion Pro" panose="02040503050201020203" pitchFamily="18" charset="0"/>
              </a:rPr>
              <a:t>Loss of biodiversity</a:t>
            </a:r>
          </a:p>
          <a:p>
            <a:pPr lvl="1">
              <a:lnSpc>
                <a:spcPct val="100000"/>
              </a:lnSpc>
            </a:pPr>
            <a:r>
              <a:rPr lang="en-US" sz="1800" dirty="0">
                <a:latin typeface="Minion Pro" panose="02040503050201020203" pitchFamily="18" charset="0"/>
              </a:rPr>
              <a:t>Misplaced values that prioritize economic interests (materialism, consumerism, individualism)</a:t>
            </a:r>
          </a:p>
          <a:p>
            <a:pPr marL="0" indent="0">
              <a:buNone/>
            </a:pPr>
            <a:endParaRPr lang="en-US" sz="1000" dirty="0">
              <a:latin typeface="Minion Pro" panose="02040503050201020203" pitchFamily="18" charset="0"/>
            </a:endParaRPr>
          </a:p>
          <a:p>
            <a:pPr marL="0" indent="0">
              <a:buNone/>
            </a:pPr>
            <a:r>
              <a:rPr lang="en-US" sz="2000" dirty="0">
                <a:latin typeface="Minion Pro" panose="02040503050201020203" pitchFamily="18" charset="0"/>
              </a:rPr>
              <a:t>Opportunities</a:t>
            </a:r>
          </a:p>
          <a:p>
            <a:pPr lvl="1">
              <a:lnSpc>
                <a:spcPct val="100000"/>
              </a:lnSpc>
            </a:pPr>
            <a:r>
              <a:rPr lang="en-US" sz="1800" dirty="0">
                <a:latin typeface="Minion Pro" panose="02040503050201020203" pitchFamily="18" charset="0"/>
              </a:rPr>
              <a:t>Build on international agreements, documents, and multi-religious declarations that recognize and promote environmental protections as human rights</a:t>
            </a:r>
          </a:p>
          <a:p>
            <a:pPr lvl="1">
              <a:lnSpc>
                <a:spcPct val="100000"/>
              </a:lnSpc>
            </a:pPr>
            <a:r>
              <a:rPr lang="en-US" sz="1800" dirty="0">
                <a:latin typeface="Minion Pro" panose="02040503050201020203" pitchFamily="18" charset="0"/>
              </a:rPr>
              <a:t>Lobby adoption of Draft UN Treaty on Business and Human Rights (which includes environmental rights)</a:t>
            </a:r>
          </a:p>
          <a:p>
            <a:pPr lvl="1">
              <a:lnSpc>
                <a:spcPct val="100000"/>
              </a:lnSpc>
            </a:pPr>
            <a:r>
              <a:rPr lang="en-US" sz="1800" dirty="0">
                <a:latin typeface="Minion Pro" panose="02040503050201020203" pitchFamily="18" charset="0"/>
              </a:rPr>
              <a:t>Awareness raising on problems and solutions through religious and multi-religious networks, mass media, social media, public conferences and events </a:t>
            </a:r>
          </a:p>
          <a:p>
            <a:pPr lvl="1">
              <a:lnSpc>
                <a:spcPct val="100000"/>
              </a:lnSpc>
            </a:pPr>
            <a:r>
              <a:rPr lang="en-US" sz="1800" dirty="0">
                <a:latin typeface="Minion Pro" panose="02040503050201020203" pitchFamily="18" charset="0"/>
              </a:rPr>
              <a:t>Education, training and action by religious communities and multi-faith networks to promote solutions, such as renewable energy, recycling, reuse and reduced consumption</a:t>
            </a:r>
          </a:p>
          <a:p>
            <a:pPr lvl="1">
              <a:lnSpc>
                <a:spcPct val="100000"/>
              </a:lnSpc>
            </a:pPr>
            <a:r>
              <a:rPr lang="en-US" sz="1800" dirty="0">
                <a:latin typeface="Minion Pro" panose="02040503050201020203" pitchFamily="18" charset="0"/>
              </a:rPr>
              <a:t>Collaborate with existing organizations and networks working on these issues</a:t>
            </a:r>
          </a:p>
          <a:p>
            <a:pPr lvl="1">
              <a:lnSpc>
                <a:spcPct val="100000"/>
              </a:lnSpc>
            </a:pPr>
            <a:r>
              <a:rPr lang="en-US" sz="1800" dirty="0">
                <a:latin typeface="Minion Pro" panose="02040503050201020203" pitchFamily="18" charset="0"/>
              </a:rPr>
              <a:t>Engage local and indigenous groups to learn from and provide support for protecting the environment</a:t>
            </a:r>
          </a:p>
          <a:p>
            <a:pPr lvl="1">
              <a:lnSpc>
                <a:spcPct val="100000"/>
              </a:lnSpc>
            </a:pPr>
            <a:r>
              <a:rPr lang="en-US" sz="1800" dirty="0">
                <a:latin typeface="Minion Pro" panose="02040503050201020203" pitchFamily="18" charset="0"/>
              </a:rPr>
              <a:t>Empower/support youth to organize and advocate on environmental issues</a:t>
            </a:r>
          </a:p>
          <a:p>
            <a:pPr lvl="1">
              <a:lnSpc>
                <a:spcPct val="100000"/>
              </a:lnSpc>
            </a:pPr>
            <a:r>
              <a:rPr lang="en-US" sz="1800" dirty="0">
                <a:latin typeface="Minion Pro" panose="02040503050201020203" pitchFamily="18" charset="0"/>
              </a:rPr>
              <a:t>Build a culture of sharing and contentment as alternative to a purely economic, profit-driven vision of life</a:t>
            </a:r>
          </a:p>
          <a:p>
            <a:pPr lvl="1"/>
            <a:endParaRPr lang="en-US" sz="1800" dirty="0">
              <a:latin typeface="Minion Pro" panose="02040503050201020203" pitchFamily="18" charset="0"/>
            </a:endParaRPr>
          </a:p>
          <a:p>
            <a:pPr lvl="1"/>
            <a:endParaRPr lang="en-US" sz="1800" dirty="0">
              <a:latin typeface="Minion Pro" panose="02040503050201020203" pitchFamily="18" charset="0"/>
            </a:endParaRPr>
          </a:p>
          <a:p>
            <a:endParaRPr lang="en-US" sz="1800" dirty="0">
              <a:latin typeface="Minion Pro" panose="02040503050201020203" pitchFamily="18" charset="0"/>
            </a:endParaRPr>
          </a:p>
          <a:p>
            <a:endParaRPr lang="en-US" sz="1800" dirty="0"/>
          </a:p>
        </p:txBody>
      </p:sp>
    </p:spTree>
    <p:extLst>
      <p:ext uri="{BB962C8B-B14F-4D97-AF65-F5344CB8AC3E}">
        <p14:creationId xmlns:p14="http://schemas.microsoft.com/office/powerpoint/2010/main" val="1951351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30C4-1D15-8E43-A0C3-BF5B6E9C277E}"/>
              </a:ext>
            </a:extLst>
          </p:cNvPr>
          <p:cNvSpPr>
            <a:spLocks noGrp="1"/>
          </p:cNvSpPr>
          <p:nvPr>
            <p:ph type="title"/>
          </p:nvPr>
        </p:nvSpPr>
        <p:spPr>
          <a:xfrm>
            <a:off x="838200" y="-44275"/>
            <a:ext cx="10515600" cy="1325563"/>
          </a:xfrm>
        </p:spPr>
        <p:txBody>
          <a:bodyPr/>
          <a:lstStyle/>
          <a:p>
            <a:r>
              <a:rPr lang="en-US" i="1" dirty="0">
                <a:latin typeface="Minion Pro" panose="02040503050201020203" pitchFamily="18" charset="0"/>
              </a:rPr>
              <a:t>Freedom of Thought, Conscience and Religion</a:t>
            </a:r>
            <a:endParaRPr lang="en-US" dirty="0">
              <a:latin typeface="Minion Pro" panose="02040503050201020203" pitchFamily="18" charset="0"/>
            </a:endParaRPr>
          </a:p>
        </p:txBody>
      </p:sp>
      <p:sp>
        <p:nvSpPr>
          <p:cNvPr id="3" name="Content Placeholder 2">
            <a:extLst>
              <a:ext uri="{FF2B5EF4-FFF2-40B4-BE49-F238E27FC236}">
                <a16:creationId xmlns:a16="http://schemas.microsoft.com/office/drawing/2014/main" id="{8EDCD517-480A-2548-A7C6-ACAC4AB46F6C}"/>
              </a:ext>
            </a:extLst>
          </p:cNvPr>
          <p:cNvSpPr>
            <a:spLocks noGrp="1"/>
          </p:cNvSpPr>
          <p:nvPr>
            <p:ph idx="1"/>
          </p:nvPr>
        </p:nvSpPr>
        <p:spPr>
          <a:xfrm>
            <a:off x="681644" y="1186830"/>
            <a:ext cx="10889672" cy="5363370"/>
          </a:xfrm>
        </p:spPr>
        <p:txBody>
          <a:bodyPr>
            <a:noAutofit/>
          </a:bodyPr>
          <a:lstStyle/>
          <a:p>
            <a:pPr marL="0" indent="0">
              <a:buNone/>
            </a:pPr>
            <a:r>
              <a:rPr lang="en-US" sz="2000" dirty="0">
                <a:latin typeface="Minion Pro" panose="02040503050201020203" pitchFamily="18" charset="0"/>
              </a:rPr>
              <a:t>Challenges</a:t>
            </a:r>
          </a:p>
          <a:p>
            <a:pPr lvl="1">
              <a:lnSpc>
                <a:spcPct val="100000"/>
              </a:lnSpc>
            </a:pPr>
            <a:r>
              <a:rPr lang="en-US" sz="2000" dirty="0">
                <a:latin typeface="Minion Pro" panose="02040503050201020203" pitchFamily="18" charset="0"/>
              </a:rPr>
              <a:t>Misuse of religion to promote intolerance, discrimination and violence</a:t>
            </a:r>
          </a:p>
          <a:p>
            <a:pPr lvl="1">
              <a:lnSpc>
                <a:spcPct val="100000"/>
              </a:lnSpc>
            </a:pPr>
            <a:r>
              <a:rPr lang="en-US" sz="2000" dirty="0">
                <a:latin typeface="Minion Pro" panose="02040503050201020203" pitchFamily="18" charset="0"/>
              </a:rPr>
              <a:t>Hate speech and electronic forums that promote hate and violence</a:t>
            </a:r>
          </a:p>
          <a:p>
            <a:pPr lvl="1">
              <a:lnSpc>
                <a:spcPct val="100000"/>
              </a:lnSpc>
            </a:pPr>
            <a:r>
              <a:rPr lang="en-US" sz="2000" dirty="0">
                <a:latin typeface="Minion Pro" panose="02040503050201020203" pitchFamily="18" charset="0"/>
              </a:rPr>
              <a:t>Lack of respect of differences in thought, conscience, religion</a:t>
            </a:r>
          </a:p>
          <a:p>
            <a:pPr lvl="1">
              <a:lnSpc>
                <a:spcPct val="100000"/>
              </a:lnSpc>
            </a:pPr>
            <a:r>
              <a:rPr lang="en-US" sz="2000" dirty="0">
                <a:latin typeface="Minion Pro" panose="02040503050201020203" pitchFamily="18" charset="0"/>
              </a:rPr>
              <a:t>Religious beliefs and cultural norms that limit freedom</a:t>
            </a:r>
          </a:p>
          <a:p>
            <a:pPr lvl="1">
              <a:lnSpc>
                <a:spcPct val="100000"/>
              </a:lnSpc>
            </a:pPr>
            <a:r>
              <a:rPr lang="en-US" sz="2000" dirty="0">
                <a:latin typeface="Minion Pro" panose="02040503050201020203" pitchFamily="18" charset="0"/>
              </a:rPr>
              <a:t>Tension between freedom of expression and hate speech</a:t>
            </a:r>
          </a:p>
          <a:p>
            <a:pPr marL="0" indent="0">
              <a:buNone/>
            </a:pPr>
            <a:endParaRPr lang="en-US" sz="1000" dirty="0">
              <a:latin typeface="Minion Pro" panose="02040503050201020203" pitchFamily="18" charset="0"/>
            </a:endParaRPr>
          </a:p>
          <a:p>
            <a:pPr marL="0" indent="0">
              <a:buNone/>
            </a:pPr>
            <a:r>
              <a:rPr lang="en-US" sz="2000" dirty="0">
                <a:latin typeface="Minion Pro" panose="02040503050201020203" pitchFamily="18" charset="0"/>
              </a:rPr>
              <a:t>Opportunities</a:t>
            </a:r>
          </a:p>
          <a:p>
            <a:pPr lvl="1">
              <a:lnSpc>
                <a:spcPct val="100000"/>
              </a:lnSpc>
            </a:pPr>
            <a:r>
              <a:rPr lang="en-US" sz="2000" dirty="0">
                <a:latin typeface="Minion Pro" panose="02040503050201020203" pitchFamily="18" charset="0"/>
              </a:rPr>
              <a:t>Multi-religious dialogue about freedom of thought, conscience and religion, and role of the state</a:t>
            </a:r>
          </a:p>
          <a:p>
            <a:pPr lvl="1">
              <a:lnSpc>
                <a:spcPct val="100000"/>
              </a:lnSpc>
            </a:pPr>
            <a:r>
              <a:rPr lang="en-US" sz="2000" dirty="0">
                <a:latin typeface="Minion Pro" panose="02040503050201020203" pitchFamily="18" charset="0"/>
              </a:rPr>
              <a:t>Build on international agreements and multi-religious declarations that promote human rights and freedom of religion or belief</a:t>
            </a:r>
          </a:p>
          <a:p>
            <a:pPr lvl="1">
              <a:lnSpc>
                <a:spcPct val="100000"/>
              </a:lnSpc>
            </a:pPr>
            <a:r>
              <a:rPr lang="en-US" sz="2000" dirty="0">
                <a:latin typeface="Minion Pro" panose="02040503050201020203" pitchFamily="18" charset="0"/>
              </a:rPr>
              <a:t>Advocate for government legal and security protections</a:t>
            </a:r>
          </a:p>
          <a:p>
            <a:pPr lvl="1">
              <a:lnSpc>
                <a:spcPct val="100000"/>
              </a:lnSpc>
            </a:pPr>
            <a:r>
              <a:rPr lang="en-US" sz="2000" dirty="0">
                <a:latin typeface="Minion Pro" panose="02040503050201020203" pitchFamily="18" charset="0"/>
              </a:rPr>
              <a:t>Protect holy sites</a:t>
            </a:r>
          </a:p>
          <a:p>
            <a:pPr lvl="1">
              <a:lnSpc>
                <a:spcPct val="100000"/>
              </a:lnSpc>
            </a:pPr>
            <a:r>
              <a:rPr lang="en-US" sz="2000" dirty="0">
                <a:latin typeface="Minion Pro" panose="02040503050201020203" pitchFamily="18" charset="0"/>
              </a:rPr>
              <a:t>Strengthen UNHCR and the United Nations Special Rapporteur on Freedom of Religion or Belief</a:t>
            </a:r>
          </a:p>
          <a:p>
            <a:pPr lvl="1">
              <a:lnSpc>
                <a:spcPct val="100000"/>
              </a:lnSpc>
            </a:pPr>
            <a:r>
              <a:rPr lang="en-US" sz="2000" dirty="0">
                <a:latin typeface="Minion Pro" panose="02040503050201020203" pitchFamily="18" charset="0"/>
              </a:rPr>
              <a:t>Develop standards and rules for identifying hate speech as opposed to freedom of expression</a:t>
            </a:r>
          </a:p>
        </p:txBody>
      </p:sp>
    </p:spTree>
    <p:extLst>
      <p:ext uri="{BB962C8B-B14F-4D97-AF65-F5344CB8AC3E}">
        <p14:creationId xmlns:p14="http://schemas.microsoft.com/office/powerpoint/2010/main" val="271207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30C4-1D15-8E43-A0C3-BF5B6E9C277E}"/>
              </a:ext>
            </a:extLst>
          </p:cNvPr>
          <p:cNvSpPr>
            <a:spLocks noGrp="1"/>
          </p:cNvSpPr>
          <p:nvPr>
            <p:ph type="title"/>
          </p:nvPr>
        </p:nvSpPr>
        <p:spPr>
          <a:xfrm>
            <a:off x="838200" y="-110777"/>
            <a:ext cx="10515600" cy="1325563"/>
          </a:xfrm>
        </p:spPr>
        <p:txBody>
          <a:bodyPr>
            <a:normAutofit/>
          </a:bodyPr>
          <a:lstStyle/>
          <a:p>
            <a:r>
              <a:rPr lang="en-US" i="1" dirty="0">
                <a:latin typeface="Minion Pro" panose="02040503050201020203" pitchFamily="18" charset="0"/>
              </a:rPr>
              <a:t>Interreligious Collaboration/Partnershi</a:t>
            </a:r>
            <a:r>
              <a:rPr lang="en-US" i="1" dirty="0"/>
              <a:t>ps</a:t>
            </a:r>
            <a:endParaRPr lang="en-US" dirty="0"/>
          </a:p>
        </p:txBody>
      </p:sp>
      <p:sp>
        <p:nvSpPr>
          <p:cNvPr id="3" name="Content Placeholder 2">
            <a:extLst>
              <a:ext uri="{FF2B5EF4-FFF2-40B4-BE49-F238E27FC236}">
                <a16:creationId xmlns:a16="http://schemas.microsoft.com/office/drawing/2014/main" id="{8EDCD517-480A-2548-A7C6-ACAC4AB46F6C}"/>
              </a:ext>
            </a:extLst>
          </p:cNvPr>
          <p:cNvSpPr>
            <a:spLocks noGrp="1"/>
          </p:cNvSpPr>
          <p:nvPr>
            <p:ph idx="1"/>
          </p:nvPr>
        </p:nvSpPr>
        <p:spPr>
          <a:xfrm>
            <a:off x="498767" y="1053829"/>
            <a:ext cx="11272058" cy="5582445"/>
          </a:xfrm>
        </p:spPr>
        <p:txBody>
          <a:bodyPr>
            <a:noAutofit/>
          </a:bodyPr>
          <a:lstStyle/>
          <a:p>
            <a:pPr marL="0" indent="0">
              <a:buNone/>
            </a:pPr>
            <a:r>
              <a:rPr lang="en-US" dirty="0">
                <a:latin typeface="Minion Pro" panose="02040503050201020203" pitchFamily="18" charset="0"/>
              </a:rPr>
              <a:t>Challenges</a:t>
            </a:r>
          </a:p>
          <a:p>
            <a:pPr lvl="1"/>
            <a:r>
              <a:rPr lang="en-US" dirty="0">
                <a:latin typeface="Minion Pro" panose="02040503050201020203" pitchFamily="18" charset="0"/>
              </a:rPr>
              <a:t>Mobilizing for common action, gaining mass participation, improved engagement and implementation at local level</a:t>
            </a:r>
          </a:p>
          <a:p>
            <a:pPr lvl="1"/>
            <a:r>
              <a:rPr lang="en-US" dirty="0">
                <a:latin typeface="Minion Pro" panose="02040503050201020203" pitchFamily="18" charset="0"/>
              </a:rPr>
              <a:t>Coordinating efforts between local to global stakeholders (government, UN)</a:t>
            </a:r>
          </a:p>
          <a:p>
            <a:pPr lvl="1"/>
            <a:r>
              <a:rPr lang="en-US" dirty="0">
                <a:latin typeface="Minion Pro" panose="02040503050201020203" pitchFamily="18" charset="0"/>
              </a:rPr>
              <a:t>Negative relationships with government</a:t>
            </a:r>
          </a:p>
          <a:p>
            <a:pPr lvl="1"/>
            <a:r>
              <a:rPr lang="en-US" dirty="0">
                <a:latin typeface="Minion Pro" panose="02040503050201020203" pitchFamily="18" charset="0"/>
              </a:rPr>
              <a:t>Resistance to expanding our network to include other religious communities</a:t>
            </a:r>
          </a:p>
          <a:p>
            <a:pPr lvl="1"/>
            <a:r>
              <a:rPr lang="en-US" dirty="0">
                <a:latin typeface="Minion Pro" panose="02040503050201020203" pitchFamily="18" charset="0"/>
              </a:rPr>
              <a:t>Intra-faith issues affect that affect interfaith initiatives</a:t>
            </a:r>
          </a:p>
          <a:p>
            <a:pPr lvl="1"/>
            <a:endParaRPr lang="en-US" dirty="0">
              <a:latin typeface="Minion Pro" panose="02040503050201020203" pitchFamily="18" charset="0"/>
            </a:endParaRPr>
          </a:p>
          <a:p>
            <a:pPr marL="0" indent="0">
              <a:buNone/>
            </a:pPr>
            <a:r>
              <a:rPr lang="en-US" dirty="0">
                <a:latin typeface="Minion Pro" panose="02040503050201020203" pitchFamily="18" charset="0"/>
              </a:rPr>
              <a:t>Opportunities with Secular Actors</a:t>
            </a:r>
          </a:p>
          <a:p>
            <a:pPr lvl="1">
              <a:lnSpc>
                <a:spcPct val="100000"/>
              </a:lnSpc>
            </a:pPr>
            <a:r>
              <a:rPr lang="en-US" dirty="0">
                <a:latin typeface="Minion Pro" panose="02040503050201020203" pitchFamily="18" charset="0"/>
              </a:rPr>
              <a:t>Work more closely with UN entities to further global achievement of SDGs</a:t>
            </a:r>
          </a:p>
          <a:p>
            <a:pPr lvl="1">
              <a:lnSpc>
                <a:spcPct val="100000"/>
              </a:lnSpc>
            </a:pPr>
            <a:r>
              <a:rPr lang="en-US" dirty="0">
                <a:latin typeface="Minion Pro" panose="02040503050201020203" pitchFamily="18" charset="0"/>
              </a:rPr>
              <a:t>Work with NGOs, government and private sector to reduce distrust of </a:t>
            </a:r>
            <a:r>
              <a:rPr lang="en-US" dirty="0" err="1">
                <a:latin typeface="Minion Pro" panose="02040503050201020203" pitchFamily="18" charset="0"/>
              </a:rPr>
              <a:t>RfP</a:t>
            </a:r>
            <a:r>
              <a:rPr lang="en-US" dirty="0">
                <a:latin typeface="Minion Pro" panose="02040503050201020203" pitchFamily="18" charset="0"/>
              </a:rPr>
              <a:t>, expand our influence, and achieve greater impact</a:t>
            </a:r>
          </a:p>
          <a:p>
            <a:pPr lvl="1">
              <a:lnSpc>
                <a:spcPct val="100000"/>
              </a:lnSpc>
            </a:pPr>
            <a:endParaRPr lang="en-US" dirty="0">
              <a:latin typeface="Minion Pro" panose="02040503050201020203" pitchFamily="18" charset="0"/>
            </a:endParaRPr>
          </a:p>
          <a:p>
            <a:pPr lvl="1"/>
            <a:endParaRPr lang="en-US" dirty="0">
              <a:latin typeface="Minion Pro" panose="02040503050201020203" pitchFamily="18" charset="0"/>
            </a:endParaRPr>
          </a:p>
          <a:p>
            <a:pPr marL="457200" lvl="1" indent="0">
              <a:lnSpc>
                <a:spcPct val="100000"/>
              </a:lnSpc>
              <a:buNone/>
            </a:pPr>
            <a:endParaRPr lang="en-US" dirty="0"/>
          </a:p>
        </p:txBody>
      </p:sp>
    </p:spTree>
    <p:extLst>
      <p:ext uri="{BB962C8B-B14F-4D97-AF65-F5344CB8AC3E}">
        <p14:creationId xmlns:p14="http://schemas.microsoft.com/office/powerpoint/2010/main" val="477020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C7457-92DF-2A4D-8CD3-19E0E1908CC6}"/>
              </a:ext>
            </a:extLst>
          </p:cNvPr>
          <p:cNvSpPr>
            <a:spLocks noGrp="1"/>
          </p:cNvSpPr>
          <p:nvPr>
            <p:ph type="title"/>
          </p:nvPr>
        </p:nvSpPr>
        <p:spPr>
          <a:xfrm>
            <a:off x="354676" y="-89300"/>
            <a:ext cx="11180186" cy="1325563"/>
          </a:xfrm>
        </p:spPr>
        <p:txBody>
          <a:bodyPr/>
          <a:lstStyle/>
          <a:p>
            <a:r>
              <a:rPr lang="en-US" dirty="0">
                <a:latin typeface="Minion Pro" panose="02040503050201020203" pitchFamily="18" charset="0"/>
              </a:rPr>
              <a:t>Opportunities within </a:t>
            </a:r>
            <a:r>
              <a:rPr lang="en-US" i="1" dirty="0" err="1">
                <a:latin typeface="Minion Pro" panose="02040503050201020203" pitchFamily="18" charset="0"/>
              </a:rPr>
              <a:t>RfP</a:t>
            </a:r>
            <a:r>
              <a:rPr lang="en-US" dirty="0">
                <a:latin typeface="Minion Pro" panose="02040503050201020203" pitchFamily="18" charset="0"/>
              </a:rPr>
              <a:t> and with other FBOs</a:t>
            </a:r>
          </a:p>
        </p:txBody>
      </p:sp>
      <p:sp>
        <p:nvSpPr>
          <p:cNvPr id="3" name="Content Placeholder 2">
            <a:extLst>
              <a:ext uri="{FF2B5EF4-FFF2-40B4-BE49-F238E27FC236}">
                <a16:creationId xmlns:a16="http://schemas.microsoft.com/office/drawing/2014/main" id="{7977B3A5-D034-3C4F-87B0-6056873B6A90}"/>
              </a:ext>
            </a:extLst>
          </p:cNvPr>
          <p:cNvSpPr>
            <a:spLocks noGrp="1"/>
          </p:cNvSpPr>
          <p:nvPr>
            <p:ph idx="1"/>
          </p:nvPr>
        </p:nvSpPr>
        <p:spPr>
          <a:xfrm>
            <a:off x="581891" y="1116043"/>
            <a:ext cx="11255433" cy="5426075"/>
          </a:xfrm>
        </p:spPr>
        <p:txBody>
          <a:bodyPr>
            <a:noAutofit/>
          </a:bodyPr>
          <a:lstStyle/>
          <a:p>
            <a:pPr>
              <a:lnSpc>
                <a:spcPct val="110000"/>
              </a:lnSpc>
            </a:pPr>
            <a:r>
              <a:rPr lang="en-US" sz="2000" dirty="0">
                <a:latin typeface="Minion Pro" panose="02040503050201020203" pitchFamily="18" charset="0"/>
              </a:rPr>
              <a:t>Strengthen capacity of local </a:t>
            </a:r>
            <a:r>
              <a:rPr lang="en-US" sz="2000" dirty="0" err="1">
                <a:latin typeface="Minion Pro" panose="02040503050201020203" pitchFamily="18" charset="0"/>
              </a:rPr>
              <a:t>RfP</a:t>
            </a:r>
            <a:r>
              <a:rPr lang="en-US" sz="2000" dirty="0">
                <a:latin typeface="Minion Pro" panose="02040503050201020203" pitchFamily="18" charset="0"/>
              </a:rPr>
              <a:t> members for multi-religious collaboration (e.g., share educational tools, literature; help organize events that emulate national/international events; provide speakers; help with publicity, sponsorships, partnerships, skill-building, dialogue; sharing successful programs, fundraising)</a:t>
            </a:r>
          </a:p>
          <a:p>
            <a:pPr>
              <a:lnSpc>
                <a:spcPct val="110000"/>
              </a:lnSpc>
            </a:pPr>
            <a:r>
              <a:rPr lang="en-US" sz="2000" dirty="0">
                <a:latin typeface="Minion Pro" panose="02040503050201020203" pitchFamily="18" charset="0"/>
              </a:rPr>
              <a:t>Increase interaction and collaboration in </a:t>
            </a:r>
            <a:r>
              <a:rPr lang="en-US" sz="2000" dirty="0" err="1">
                <a:latin typeface="Minion Pro" panose="02040503050201020203" pitchFamily="18" charset="0"/>
              </a:rPr>
              <a:t>RfP</a:t>
            </a:r>
            <a:r>
              <a:rPr lang="en-US" sz="2000" dirty="0">
                <a:latin typeface="Minion Pro" panose="02040503050201020203" pitchFamily="18" charset="0"/>
              </a:rPr>
              <a:t> (e.g., more frequent World Assemblies, increased cooperation between local, national and regional IRCs, joint declarations and action on issues (e.g., climate change, migrants)</a:t>
            </a:r>
          </a:p>
          <a:p>
            <a:pPr>
              <a:lnSpc>
                <a:spcPct val="110000"/>
              </a:lnSpc>
            </a:pPr>
            <a:r>
              <a:rPr lang="en-US" sz="2000" dirty="0">
                <a:latin typeface="Minion Pro" panose="02040503050201020203" pitchFamily="18" charset="0"/>
              </a:rPr>
              <a:t>Expand </a:t>
            </a:r>
            <a:r>
              <a:rPr lang="en-US" sz="2000" dirty="0" err="1">
                <a:latin typeface="Minion Pro" panose="02040503050201020203" pitchFamily="18" charset="0"/>
              </a:rPr>
              <a:t>RfP</a:t>
            </a:r>
            <a:r>
              <a:rPr lang="en-US" sz="2000" dirty="0">
                <a:latin typeface="Minion Pro" panose="02040503050201020203" pitchFamily="18" charset="0"/>
              </a:rPr>
              <a:t> membership to new religious communities, including indigenous religious communities</a:t>
            </a:r>
          </a:p>
          <a:p>
            <a:pPr>
              <a:lnSpc>
                <a:spcPct val="110000"/>
              </a:lnSpc>
            </a:pPr>
            <a:r>
              <a:rPr lang="en-US" sz="2000" dirty="0">
                <a:latin typeface="Minion Pro" panose="02040503050201020203" pitchFamily="18" charset="0"/>
              </a:rPr>
              <a:t>Create IRCs in every country</a:t>
            </a:r>
          </a:p>
          <a:p>
            <a:pPr>
              <a:lnSpc>
                <a:spcPct val="110000"/>
              </a:lnSpc>
            </a:pPr>
            <a:r>
              <a:rPr lang="en-US" sz="2000" dirty="0">
                <a:latin typeface="Minion Pro" panose="02040503050201020203" pitchFamily="18" charset="0"/>
              </a:rPr>
              <a:t>Partner with other FBOs working on SDGs, youth development, drug addiction and other social issues</a:t>
            </a:r>
          </a:p>
          <a:p>
            <a:pPr>
              <a:lnSpc>
                <a:spcPct val="110000"/>
              </a:lnSpc>
            </a:pPr>
            <a:r>
              <a:rPr lang="en-US" sz="2000" dirty="0">
                <a:latin typeface="Minion Pro" panose="02040503050201020203" pitchFamily="18" charset="0"/>
              </a:rPr>
              <a:t>Deep dialogue and resolution of controversial issues</a:t>
            </a:r>
          </a:p>
          <a:p>
            <a:pPr>
              <a:lnSpc>
                <a:spcPct val="110000"/>
              </a:lnSpc>
            </a:pPr>
            <a:r>
              <a:rPr lang="en-US" sz="2000" dirty="0">
                <a:latin typeface="Minion Pro" panose="02040503050201020203" pitchFamily="18" charset="0"/>
              </a:rPr>
              <a:t>Address perceived inequality within </a:t>
            </a:r>
            <a:r>
              <a:rPr lang="en-US" sz="2000" dirty="0" err="1">
                <a:latin typeface="Minion Pro" panose="02040503050201020203" pitchFamily="18" charset="0"/>
              </a:rPr>
              <a:t>RfP</a:t>
            </a:r>
            <a:endParaRPr lang="en-US" sz="2000" dirty="0">
              <a:latin typeface="Minion Pro" panose="02040503050201020203" pitchFamily="18" charset="0"/>
            </a:endParaRPr>
          </a:p>
          <a:p>
            <a:pPr>
              <a:lnSpc>
                <a:spcPct val="110000"/>
              </a:lnSpc>
            </a:pPr>
            <a:r>
              <a:rPr lang="en-US" sz="2000" dirty="0">
                <a:latin typeface="Minion Pro" panose="02040503050201020203" pitchFamily="18" charset="0"/>
              </a:rPr>
              <a:t>Maintain momentum to “keep the spark alive” after interreligious events</a:t>
            </a:r>
          </a:p>
        </p:txBody>
      </p:sp>
    </p:spTree>
    <p:extLst>
      <p:ext uri="{BB962C8B-B14F-4D97-AF65-F5344CB8AC3E}">
        <p14:creationId xmlns:p14="http://schemas.microsoft.com/office/powerpoint/2010/main" val="3921021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16192</TotalTime>
  <Words>2141</Words>
  <Application>Microsoft Office PowerPoint</Application>
  <PresentationFormat>Widescreen</PresentationFormat>
  <Paragraphs>210</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Minion Pro</vt:lpstr>
      <vt:lpstr>Office Theme</vt:lpstr>
      <vt:lpstr>Religions for Peace</vt:lpstr>
      <vt:lpstr>Advancing Positive Peace as Shared Well-Being</vt:lpstr>
      <vt:lpstr>General Opportunities</vt:lpstr>
      <vt:lpstr>Peace and Security Considerations</vt:lpstr>
      <vt:lpstr>Gender Justice</vt:lpstr>
      <vt:lpstr>Environment</vt:lpstr>
      <vt:lpstr>Freedom of Thought, Conscience and Religion</vt:lpstr>
      <vt:lpstr>Interreligious Collaboration/Partnerships</vt:lpstr>
      <vt:lpstr>Opportunities within RfP and with other FBOs</vt:lpstr>
      <vt:lpstr>Interreligious Education</vt:lpstr>
      <vt:lpstr>Commitments to Action</vt:lpstr>
      <vt:lpstr>Potential SDG Indicators for Success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Religions for Peace</dc:title>
  <dc:creator>Nike Carstarphen</dc:creator>
  <cp:lastModifiedBy>Emma Jackson</cp:lastModifiedBy>
  <cp:revision>514</cp:revision>
  <cp:lastPrinted>2019-12-09T17:35:29Z</cp:lastPrinted>
  <dcterms:created xsi:type="dcterms:W3CDTF">2019-11-26T22:43:25Z</dcterms:created>
  <dcterms:modified xsi:type="dcterms:W3CDTF">2019-12-09T20:56:06Z</dcterms:modified>
</cp:coreProperties>
</file>