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13" r:id="rId3"/>
    <p:sldId id="312" r:id="rId4"/>
    <p:sldId id="314" r:id="rId5"/>
    <p:sldId id="315" r:id="rId6"/>
    <p:sldId id="333" r:id="rId7"/>
    <p:sldId id="332" r:id="rId8"/>
    <p:sldId id="330" r:id="rId9"/>
    <p:sldId id="329" r:id="rId10"/>
    <p:sldId id="328" r:id="rId11"/>
    <p:sldId id="327" r:id="rId12"/>
    <p:sldId id="326" r:id="rId13"/>
    <p:sldId id="325" r:id="rId14"/>
    <p:sldId id="324" r:id="rId15"/>
    <p:sldId id="323" r:id="rId16"/>
    <p:sldId id="322" r:id="rId17"/>
    <p:sldId id="321" r:id="rId18"/>
    <p:sldId id="331" r:id="rId19"/>
    <p:sldId id="317" r:id="rId20"/>
    <p:sldId id="307" r:id="rId21"/>
    <p:sldId id="304" r:id="rId22"/>
    <p:sldId id="300" r:id="rId23"/>
    <p:sldId id="303" r:id="rId24"/>
    <p:sldId id="318" r:id="rId25"/>
    <p:sldId id="320" r:id="rId26"/>
    <p:sldId id="319" r:id="rId27"/>
    <p:sldId id="301" r:id="rId28"/>
    <p:sldId id="302" r:id="rId29"/>
    <p:sldId id="306" r:id="rId30"/>
    <p:sldId id="305" r:id="rId31"/>
    <p:sldId id="309" r:id="rId32"/>
    <p:sldId id="287" r:id="rId33"/>
    <p:sldId id="285" r:id="rId34"/>
    <p:sldId id="286" r:id="rId35"/>
    <p:sldId id="265" r:id="rId36"/>
    <p:sldId id="294" r:id="rId37"/>
    <p:sldId id="267" r:id="rId38"/>
    <p:sldId id="275" r:id="rId39"/>
    <p:sldId id="266" r:id="rId40"/>
    <p:sldId id="269" r:id="rId41"/>
    <p:sldId id="271" r:id="rId42"/>
    <p:sldId id="272" r:id="rId43"/>
    <p:sldId id="273" r:id="rId44"/>
    <p:sldId id="268" r:id="rId45"/>
    <p:sldId id="295" r:id="rId46"/>
    <p:sldId id="278" r:id="rId47"/>
    <p:sldId id="276" r:id="rId48"/>
    <p:sldId id="279" r:id="rId49"/>
    <p:sldId id="280" r:id="rId50"/>
    <p:sldId id="281" r:id="rId51"/>
    <p:sldId id="288" r:id="rId52"/>
    <p:sldId id="283" r:id="rId53"/>
    <p:sldId id="282" r:id="rId54"/>
    <p:sldId id="291" r:id="rId55"/>
    <p:sldId id="292" r:id="rId56"/>
    <p:sldId id="293" r:id="rId57"/>
    <p:sldId id="284" r:id="rId58"/>
    <p:sldId id="337" r:id="rId59"/>
    <p:sldId id="33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76" autoAdjust="0"/>
    <p:restoredTop sz="94660"/>
  </p:normalViewPr>
  <p:slideViewPr>
    <p:cSldViewPr snapToGrid="0">
      <p:cViewPr varScale="1">
        <p:scale>
          <a:sx n="68" d="100"/>
          <a:sy n="68" d="100"/>
        </p:scale>
        <p:origin x="-78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8E0E5-39A5-4DCD-B095-633A472D0DEC}" type="datetimeFigureOut">
              <a:rPr lang="en-GB" smtClean="0"/>
              <a:pPr/>
              <a:t>02/06/2022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48562-A249-443B-8E85-F80684122AF3}" type="slidenum">
              <a:rPr lang="en-GB" smtClean="0"/>
              <a:pPr/>
              <a:t>‹#›</a:t>
            </a:fld>
            <a:endParaRPr lang="en-GB"/>
          </a:p>
        </p:txBody>
      </p:sp>
    </p:spTree>
    <p:extLst>
      <p:ext uri="{BB962C8B-B14F-4D97-AF65-F5344CB8AC3E}">
        <p14:creationId xmlns:p14="http://schemas.microsoft.com/office/powerpoint/2010/main" xmlns="" val="3196731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F5276D-1108-40EC-8C61-5308C2B9A61C}" type="slidenum">
              <a:rPr lang="en-GB" smtClean="0"/>
              <a:pPr/>
              <a:t>2</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D48562-A249-443B-8E85-F80684122AF3}" type="slidenum">
              <a:rPr lang="en-GB" smtClean="0"/>
              <a:pPr/>
              <a:t>47</a:t>
            </a:fld>
            <a:endParaRPr lang="en-GB"/>
          </a:p>
        </p:txBody>
      </p:sp>
    </p:spTree>
    <p:extLst>
      <p:ext uri="{BB962C8B-B14F-4D97-AF65-F5344CB8AC3E}">
        <p14:creationId xmlns:p14="http://schemas.microsoft.com/office/powerpoint/2010/main" xmlns="" val="1094744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C9A9C-74AE-4CD0-B686-6158A36DC2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45A7B6EB-BB96-44C9-8D2E-6C74158BF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1B2E0EF-FDDA-47A1-A47B-279E0D0E0DAB}"/>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5" name="Footer Placeholder 4">
            <a:extLst>
              <a:ext uri="{FF2B5EF4-FFF2-40B4-BE49-F238E27FC236}">
                <a16:creationId xmlns:a16="http://schemas.microsoft.com/office/drawing/2014/main" xmlns="" id="{64A906C1-9608-4A26-867C-06750162FD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73D3765-C347-4298-B415-68CBFA9A9220}"/>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2764122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5D170E-46F7-4355-825D-5C53DCA6E0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41904BA-6C46-4CEB-9F69-3FC0E7253C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331EC3A-0123-47D9-8977-2782267B5F59}"/>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5" name="Footer Placeholder 4">
            <a:extLst>
              <a:ext uri="{FF2B5EF4-FFF2-40B4-BE49-F238E27FC236}">
                <a16:creationId xmlns:a16="http://schemas.microsoft.com/office/drawing/2014/main" xmlns="" id="{5A3F82F9-7915-4E46-ADD0-6491866FA0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9CD104F-287D-4B67-9FAE-5FEA4219EDBC}"/>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393601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0C384-40CE-457C-82AD-1F4B7213F2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70E8658-2665-4AC8-97A3-1FEEC06AE5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F09D6C9-1711-4004-8C06-FC63FFCBA23F}"/>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5" name="Footer Placeholder 4">
            <a:extLst>
              <a:ext uri="{FF2B5EF4-FFF2-40B4-BE49-F238E27FC236}">
                <a16:creationId xmlns:a16="http://schemas.microsoft.com/office/drawing/2014/main" xmlns="" id="{203327E3-2E55-4B41-96BD-80DEFF1438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4278842-2366-4E16-918E-2C7C85943E24}"/>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113427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3EC7-9EA5-4FE0-8C52-4FDDEC3ACE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4102953-4C15-4A6E-AD49-41EE1887A3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3D6FCF-0BC6-4CE8-82FC-E1F372594C92}"/>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5" name="Footer Placeholder 4">
            <a:extLst>
              <a:ext uri="{FF2B5EF4-FFF2-40B4-BE49-F238E27FC236}">
                <a16:creationId xmlns:a16="http://schemas.microsoft.com/office/drawing/2014/main" xmlns="" id="{1FADC325-2B67-4120-8A48-1A9804F23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38CA5EA-4AF1-495C-87FF-726263AE9ADD}"/>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20125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FB099-447D-4124-B076-B26D155EE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1F10DDB-B7C9-4960-8808-6737C603D0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205C696-1D0A-40AF-BCEB-D3F421C29C50}"/>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5" name="Footer Placeholder 4">
            <a:extLst>
              <a:ext uri="{FF2B5EF4-FFF2-40B4-BE49-F238E27FC236}">
                <a16:creationId xmlns:a16="http://schemas.microsoft.com/office/drawing/2014/main" xmlns="" id="{BD62594F-B671-4D87-85F9-2E6FF64479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5471726-CB13-478C-B260-9425E77F4199}"/>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213671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040BB-FE7D-459F-B671-9F50B12F0B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2463C73-4132-4CCC-9D0E-0CA0A5AF8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B76E2EC8-6A64-4949-B3D3-B7B9D8638C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9D3B64DF-BB0C-4805-9B13-FA9FDAD4FF41}"/>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6" name="Footer Placeholder 5">
            <a:extLst>
              <a:ext uri="{FF2B5EF4-FFF2-40B4-BE49-F238E27FC236}">
                <a16:creationId xmlns:a16="http://schemas.microsoft.com/office/drawing/2014/main" xmlns="" id="{27E81C2C-6E22-469F-B467-CF64C997B5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4FA86D6-E4A5-46AD-AB8D-1DD15541DB08}"/>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379067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03743-543A-4B63-9F31-94D7AECF23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4697340-F56B-4DBC-A80A-464B3283D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6CC076-D41E-452E-AF6A-6659F3B3BD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53FE6E8-996A-43C7-8C5D-9F526F006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6CDBF72-73C5-4911-96F4-96D4DFCC7D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9F71657F-0A26-471E-882C-A437A99314F6}"/>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8" name="Footer Placeholder 7">
            <a:extLst>
              <a:ext uri="{FF2B5EF4-FFF2-40B4-BE49-F238E27FC236}">
                <a16:creationId xmlns:a16="http://schemas.microsoft.com/office/drawing/2014/main" xmlns="" id="{6F38F3D6-F201-4019-9E86-2E900DE4D9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BB8ACFD-D79D-4473-9FDF-0CE05CEE5855}"/>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142157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E6FB5-6569-4795-834C-542A3D2291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E429F3D-FB95-4CDB-B3CC-A7BB36C444D0}"/>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4" name="Footer Placeholder 3">
            <a:extLst>
              <a:ext uri="{FF2B5EF4-FFF2-40B4-BE49-F238E27FC236}">
                <a16:creationId xmlns:a16="http://schemas.microsoft.com/office/drawing/2014/main" xmlns="" id="{A36504A2-E3FB-4671-B965-82B1A2299F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C35FA7FF-8926-494C-AE9F-D7E5613F3009}"/>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67503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386544-7DC8-4643-B722-0105C9378963}"/>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3" name="Footer Placeholder 2">
            <a:extLst>
              <a:ext uri="{FF2B5EF4-FFF2-40B4-BE49-F238E27FC236}">
                <a16:creationId xmlns:a16="http://schemas.microsoft.com/office/drawing/2014/main" xmlns="" id="{50C47CBA-9A9C-48DE-AD49-03879B4E09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E9C262A5-0403-46AD-86CD-7B6FDD88E834}"/>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203000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E58C4C-1B04-4AEE-820B-CE1474E0F5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F971848-4DD4-4FCE-9EFA-DB466315B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DC4C4628-D365-49F7-955E-35BED9008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12CE263-A869-454D-9302-AEAC9CB953FA}"/>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6" name="Footer Placeholder 5">
            <a:extLst>
              <a:ext uri="{FF2B5EF4-FFF2-40B4-BE49-F238E27FC236}">
                <a16:creationId xmlns:a16="http://schemas.microsoft.com/office/drawing/2014/main" xmlns="" id="{D2E5BC35-4775-48C6-8018-EED3D42E02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1522940-0E54-4C85-A292-CA0E2D1020E1}"/>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60237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A0024-A085-4156-AB57-B1290E2BF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63AF5456-2535-4483-91A3-32FD48526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CB68E2F4-1C8D-48DC-893A-518E9FC35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B21E29-9DEA-43F1-BAB8-CCC840E794BA}"/>
              </a:ext>
            </a:extLst>
          </p:cNvPr>
          <p:cNvSpPr>
            <a:spLocks noGrp="1"/>
          </p:cNvSpPr>
          <p:nvPr>
            <p:ph type="dt" sz="half" idx="10"/>
          </p:nvPr>
        </p:nvSpPr>
        <p:spPr/>
        <p:txBody>
          <a:bodyPr/>
          <a:lstStyle/>
          <a:p>
            <a:fld id="{92D23FD4-48B8-4CF2-AEC6-96379E3877B3}" type="datetimeFigureOut">
              <a:rPr lang="en-GB" smtClean="0"/>
              <a:pPr/>
              <a:t>02/06/2022</a:t>
            </a:fld>
            <a:endParaRPr lang="en-GB"/>
          </a:p>
        </p:txBody>
      </p:sp>
      <p:sp>
        <p:nvSpPr>
          <p:cNvPr id="6" name="Footer Placeholder 5">
            <a:extLst>
              <a:ext uri="{FF2B5EF4-FFF2-40B4-BE49-F238E27FC236}">
                <a16:creationId xmlns:a16="http://schemas.microsoft.com/office/drawing/2014/main" xmlns="" id="{593DEC3A-D91C-4BA5-BBE4-7097950E67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546CADD-3EDA-4564-A429-A1FE74CA23A3}"/>
              </a:ext>
            </a:extLst>
          </p:cNvPr>
          <p:cNvSpPr>
            <a:spLocks noGrp="1"/>
          </p:cNvSpPr>
          <p:nvPr>
            <p:ph type="sldNum" sz="quarter" idx="12"/>
          </p:nvPr>
        </p:nvSpPr>
        <p:spPr/>
        <p:txBody>
          <a:body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368004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770844-C0B4-4FB2-8DB9-94AB9CE38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4A724D0-2AAC-4F8B-BBBD-355A3988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45C06DA-5EBC-4E81-943C-26C2EE8B2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23FD4-48B8-4CF2-AEC6-96379E3877B3}" type="datetimeFigureOut">
              <a:rPr lang="en-GB" smtClean="0"/>
              <a:pPr/>
              <a:t>02/06/2022</a:t>
            </a:fld>
            <a:endParaRPr lang="en-GB"/>
          </a:p>
        </p:txBody>
      </p:sp>
      <p:sp>
        <p:nvSpPr>
          <p:cNvPr id="5" name="Footer Placeholder 4">
            <a:extLst>
              <a:ext uri="{FF2B5EF4-FFF2-40B4-BE49-F238E27FC236}">
                <a16:creationId xmlns:a16="http://schemas.microsoft.com/office/drawing/2014/main" xmlns="" id="{438D66AB-4413-4819-A0F9-A8598BF75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97D98097-34C2-4756-8E2B-F0E8C9417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3948F-9E3C-48C6-976C-7905F0E1C7C5}" type="slidenum">
              <a:rPr lang="en-GB" smtClean="0"/>
              <a:pPr/>
              <a:t>‹#›</a:t>
            </a:fld>
            <a:endParaRPr lang="en-GB"/>
          </a:p>
        </p:txBody>
      </p:sp>
    </p:spTree>
    <p:extLst>
      <p:ext uri="{BB962C8B-B14F-4D97-AF65-F5344CB8AC3E}">
        <p14:creationId xmlns:p14="http://schemas.microsoft.com/office/powerpoint/2010/main" xmlns="" val="1562327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info@hinduforum.eu"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centre-vedantique-geneve.org/page/en/history-of-geneva-centre.html" TargetMode="External"/><Relationship Id="rId2" Type="http://schemas.openxmlformats.org/officeDocument/2006/relationships/hyperlink" Target="https://books.google.be/books?id=FIVJDQAAQBAJ&amp;pg=PA240&amp;lpg=PA240&amp;dq=Sister+Maureen+-+Brahma+Kumaris+Europe&amp;source=bl&amp;ots=-q0HkkkTqY&amp;sig=8buYauxu2CvJKCgoqDeyEi5m20Y&amp;hl=en&amp;sa=X&amp;ved=0ahUKEwi3-_LY8ZTSAhVL6xQKHV6MCE8Q6AEIJTAC" TargetMode="External"/><Relationship Id="rId1" Type="http://schemas.openxmlformats.org/officeDocument/2006/relationships/slideLayout" Target="../slideLayouts/slideLayout2.xml"/><Relationship Id="rId4" Type="http://schemas.openxmlformats.org/officeDocument/2006/relationships/hyperlink" Target="http://www.ochs.org.uk/people/shaunaka-rishi-das-0"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hinduism.it/" TargetMode="External"/><Relationship Id="rId3" Type="http://schemas.openxmlformats.org/officeDocument/2006/relationships/hyperlink" Target="http://www.hindoeraad.nl/" TargetMode="External"/><Relationship Id="rId7" Type="http://schemas.openxmlformats.org/officeDocument/2006/relationships/hyperlink" Target="http://www.navavrajadhama.hu/en" TargetMode="External"/><Relationship Id="rId2" Type="http://schemas.openxmlformats.org/officeDocument/2006/relationships/hyperlink" Target="http://www.federacionhindu.com/" TargetMode="External"/><Relationship Id="rId1" Type="http://schemas.openxmlformats.org/officeDocument/2006/relationships/slideLayout" Target="../slideLayouts/slideLayout2.xml"/><Relationship Id="rId6" Type="http://schemas.openxmlformats.org/officeDocument/2006/relationships/hyperlink" Target="http://www.hroe.at/" TargetMode="External"/><Relationship Id="rId5" Type="http://schemas.openxmlformats.org/officeDocument/2006/relationships/hyperlink" Target="http://www.hfb.org.uk/" TargetMode="External"/><Relationship Id="rId10" Type="http://schemas.openxmlformats.org/officeDocument/2006/relationships/hyperlink" Target="http://www.confederacaoportuguesadoyoga.com.pt/en/" TargetMode="External"/><Relationship Id="rId4" Type="http://schemas.openxmlformats.org/officeDocument/2006/relationships/hyperlink" Target="http://hinduforum.be/" TargetMode="External"/><Relationship Id="rId9" Type="http://schemas.openxmlformats.org/officeDocument/2006/relationships/hyperlink" Target="http://www.nchtuk.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JUST-DIALOGUE@ec.europa.eu" TargetMode="External"/><Relationship Id="rId2" Type="http://schemas.openxmlformats.org/officeDocument/2006/relationships/hyperlink" Target="https://twitter.com/hashtag/art17dialogue"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futureu.europa.eu/assemblies/citizens-panels/f/299/" TargetMode="External"/><Relationship Id="rId2" Type="http://schemas.openxmlformats.org/officeDocument/2006/relationships/hyperlink" Target="https://futureu.europa.eu/pages/reporting" TargetMode="External"/><Relationship Id="rId1" Type="http://schemas.openxmlformats.org/officeDocument/2006/relationships/slideLayout" Target="../slideLayouts/slideLayout7.xml"/><Relationship Id="rId6" Type="http://schemas.openxmlformats.org/officeDocument/2006/relationships/hyperlink" Target="https://futureu.europa.eu/assemblies/citizens-panels/f/301/" TargetMode="External"/><Relationship Id="rId5" Type="http://schemas.openxmlformats.org/officeDocument/2006/relationships/hyperlink" Target="https://futureu.europa.eu/assemblies/citizens-panels/f/300/" TargetMode="External"/><Relationship Id="rId4" Type="http://schemas.openxmlformats.org/officeDocument/2006/relationships/hyperlink" Target="https://futureu.europa.eu/assemblies/citizens-panels/f/298/"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0FFE46-D9B3-4653-BC2E-DFEB815E74B5}"/>
              </a:ext>
            </a:extLst>
          </p:cNvPr>
          <p:cNvSpPr txBox="1"/>
          <p:nvPr/>
        </p:nvSpPr>
        <p:spPr>
          <a:xfrm>
            <a:off x="1812974" y="847851"/>
            <a:ext cx="9413240" cy="1107996"/>
          </a:xfrm>
          <a:prstGeom prst="rect">
            <a:avLst/>
          </a:prstGeom>
          <a:noFill/>
        </p:spPr>
        <p:txBody>
          <a:bodyPr wrap="square">
            <a:spAutoFit/>
          </a:bodyPr>
          <a:lstStyle/>
          <a:p>
            <a:r>
              <a:rPr lang="en-GB" sz="6600">
                <a:solidFill>
                  <a:srgbClr val="000000"/>
                </a:solidFill>
                <a:latin typeface="Calibri" panose="020F0502020204030204" pitchFamily="34" charset="0"/>
                <a:ea typeface="Calibri" panose="020F0502020204030204" pitchFamily="34" charset="0"/>
                <a:cs typeface="Times New Roman" panose="02020603050405020304" pitchFamily="18" charset="0"/>
              </a:rPr>
              <a:t>HINDU  FORUM   EUROPE</a:t>
            </a:r>
            <a:endParaRPr lang="en-GB" sz="6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B15DB5A1-4444-4773-80A8-BA05F6253E12}"/>
              </a:ext>
            </a:extLst>
          </p:cNvPr>
          <p:cNvPicPr>
            <a:picLocks noChangeAspect="1"/>
          </p:cNvPicPr>
          <p:nvPr/>
        </p:nvPicPr>
        <p:blipFill>
          <a:blip r:embed="rId2"/>
          <a:stretch>
            <a:fillRect/>
          </a:stretch>
        </p:blipFill>
        <p:spPr>
          <a:xfrm>
            <a:off x="3742007" y="2743200"/>
            <a:ext cx="4529796" cy="3601329"/>
          </a:xfrm>
          <a:prstGeom prst="rect">
            <a:avLst/>
          </a:prstGeom>
        </p:spPr>
      </p:pic>
    </p:spTree>
    <p:extLst>
      <p:ext uri="{BB962C8B-B14F-4D97-AF65-F5344CB8AC3E}">
        <p14:creationId xmlns:p14="http://schemas.microsoft.com/office/powerpoint/2010/main" xmlns="" val="387171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yasn\Desktop\IMG_5951.jpg"/>
          <p:cNvPicPr/>
          <p:nvPr/>
        </p:nvPicPr>
        <p:blipFill>
          <a:blip r:embed="rId2"/>
          <a:srcRect/>
          <a:stretch>
            <a:fillRect/>
          </a:stretch>
        </p:blipFill>
        <p:spPr bwMode="auto">
          <a:xfrm>
            <a:off x="403808" y="295421"/>
            <a:ext cx="2268519" cy="3305908"/>
          </a:xfrm>
          <a:prstGeom prst="rect">
            <a:avLst/>
          </a:prstGeom>
          <a:noFill/>
          <a:ln w="9525">
            <a:noFill/>
            <a:miter lim="800000"/>
            <a:headEnd/>
            <a:tailEnd/>
          </a:ln>
        </p:spPr>
      </p:pic>
      <p:pic>
        <p:nvPicPr>
          <p:cNvPr id="3" name="Picture 2" descr="C:\Users\vyasn\Desktop\all phots diwali 19\Lindau new\IMG_6001.jpg"/>
          <p:cNvPicPr/>
          <p:nvPr/>
        </p:nvPicPr>
        <p:blipFill>
          <a:blip r:embed="rId3"/>
          <a:srcRect/>
          <a:stretch>
            <a:fillRect/>
          </a:stretch>
        </p:blipFill>
        <p:spPr bwMode="auto">
          <a:xfrm>
            <a:off x="3484061" y="1420838"/>
            <a:ext cx="4056223" cy="2529019"/>
          </a:xfrm>
          <a:prstGeom prst="rect">
            <a:avLst/>
          </a:prstGeom>
          <a:noFill/>
          <a:ln w="9525">
            <a:noFill/>
            <a:miter lim="800000"/>
            <a:headEnd/>
            <a:tailEnd/>
          </a:ln>
        </p:spPr>
      </p:pic>
      <p:pic>
        <p:nvPicPr>
          <p:cNvPr id="4" name="Picture 3" descr="C:\Users\vyasn\Desktop\all phots diwali 19\Lindau new\IMG_6019.jpg"/>
          <p:cNvPicPr/>
          <p:nvPr/>
        </p:nvPicPr>
        <p:blipFill>
          <a:blip r:embed="rId4"/>
          <a:srcRect/>
          <a:stretch>
            <a:fillRect/>
          </a:stretch>
        </p:blipFill>
        <p:spPr bwMode="auto">
          <a:xfrm>
            <a:off x="6065095" y="4009292"/>
            <a:ext cx="5717023" cy="2848708"/>
          </a:xfrm>
          <a:prstGeom prst="rect">
            <a:avLst/>
          </a:prstGeom>
          <a:noFill/>
          <a:ln w="9525">
            <a:noFill/>
            <a:miter lim="800000"/>
            <a:headEnd/>
            <a:tailEnd/>
          </a:ln>
        </p:spPr>
      </p:pic>
    </p:spTree>
  </p:cSld>
  <p:clrMapOvr>
    <a:masterClrMapping/>
  </p:clrMapOvr>
  <p:transition advTm="8609"/>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yasn\Desktop\Final 1 Mag Photos\Copy of IMG_0216.JPG"/>
          <p:cNvPicPr/>
          <p:nvPr/>
        </p:nvPicPr>
        <p:blipFill>
          <a:blip r:embed="rId2" cstate="print"/>
          <a:srcRect/>
          <a:stretch>
            <a:fillRect/>
          </a:stretch>
        </p:blipFill>
        <p:spPr bwMode="auto">
          <a:xfrm>
            <a:off x="351692" y="686626"/>
            <a:ext cx="3003849" cy="2474259"/>
          </a:xfrm>
          <a:prstGeom prst="rect">
            <a:avLst/>
          </a:prstGeom>
          <a:noFill/>
          <a:ln w="9525">
            <a:noFill/>
            <a:miter lim="800000"/>
            <a:headEnd/>
            <a:tailEnd/>
          </a:ln>
        </p:spPr>
      </p:pic>
      <p:pic>
        <p:nvPicPr>
          <p:cNvPr id="3" name="Picture 2" descr="C:\Users\vyasn\Desktop\Final 1 Mag Photos\2018-12-11 10.08.16.jpg"/>
          <p:cNvPicPr/>
          <p:nvPr/>
        </p:nvPicPr>
        <p:blipFill>
          <a:blip r:embed="rId3" cstate="print"/>
          <a:srcRect/>
          <a:stretch>
            <a:fillRect/>
          </a:stretch>
        </p:blipFill>
        <p:spPr bwMode="auto">
          <a:xfrm>
            <a:off x="3924887" y="886266"/>
            <a:ext cx="3263704" cy="3685734"/>
          </a:xfrm>
          <a:prstGeom prst="rect">
            <a:avLst/>
          </a:prstGeom>
          <a:noFill/>
          <a:ln w="9525">
            <a:noFill/>
            <a:miter lim="800000"/>
            <a:headEnd/>
            <a:tailEnd/>
          </a:ln>
        </p:spPr>
      </p:pic>
      <p:pic>
        <p:nvPicPr>
          <p:cNvPr id="4" name="Picture 3" descr="C:\Users\vyasn\Desktop\Final 1 Mag Photos\PW 2.jpg"/>
          <p:cNvPicPr/>
          <p:nvPr/>
        </p:nvPicPr>
        <p:blipFill>
          <a:blip r:embed="rId4" cstate="print"/>
          <a:srcRect/>
          <a:stretch>
            <a:fillRect/>
          </a:stretch>
        </p:blipFill>
        <p:spPr bwMode="auto">
          <a:xfrm>
            <a:off x="7574963" y="3520179"/>
            <a:ext cx="4349750" cy="2912533"/>
          </a:xfrm>
          <a:prstGeom prst="rect">
            <a:avLst/>
          </a:prstGeom>
          <a:noFill/>
          <a:ln w="9525">
            <a:noFill/>
            <a:miter lim="800000"/>
            <a:headEnd/>
            <a:tailEnd/>
          </a:ln>
        </p:spPr>
      </p:pic>
    </p:spTree>
  </p:cSld>
  <p:clrMapOvr>
    <a:masterClrMapping/>
  </p:clrMapOvr>
  <p:transition advTm="49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vyasn\Desktop\Final 1 Mag Photos\rome 3.jpg"/>
          <p:cNvPicPr>
            <a:picLocks noChangeAspect="1" noChangeArrowheads="1"/>
          </p:cNvPicPr>
          <p:nvPr/>
        </p:nvPicPr>
        <p:blipFill>
          <a:blip r:embed="rId2"/>
          <a:srcRect/>
          <a:stretch>
            <a:fillRect/>
          </a:stretch>
        </p:blipFill>
        <p:spPr bwMode="auto">
          <a:xfrm>
            <a:off x="478972" y="0"/>
            <a:ext cx="5268686" cy="6531429"/>
          </a:xfrm>
          <a:prstGeom prst="rect">
            <a:avLst/>
          </a:prstGeom>
          <a:noFill/>
        </p:spPr>
      </p:pic>
      <p:pic>
        <p:nvPicPr>
          <p:cNvPr id="45059" name="Picture 3" descr="C:\Users\vyasn\Desktop\Final 1 Mag Photos\rome1.jpg"/>
          <p:cNvPicPr>
            <a:picLocks noChangeAspect="1" noChangeArrowheads="1"/>
          </p:cNvPicPr>
          <p:nvPr/>
        </p:nvPicPr>
        <p:blipFill>
          <a:blip r:embed="rId3"/>
          <a:srcRect/>
          <a:stretch>
            <a:fillRect/>
          </a:stretch>
        </p:blipFill>
        <p:spPr bwMode="auto">
          <a:xfrm>
            <a:off x="6156960" y="483325"/>
            <a:ext cx="6035040" cy="6374675"/>
          </a:xfrm>
          <a:prstGeom prst="rect">
            <a:avLst/>
          </a:prstGeom>
          <a:noFill/>
        </p:spPr>
      </p:pic>
    </p:spTree>
  </p:cSld>
  <p:clrMapOvr>
    <a:masterClrMapping/>
  </p:clrMapOvr>
  <p:transition advTm="9796"/>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vyasn\Desktop\Final 1 Mag Photos\photo 1.jpg"/>
          <p:cNvPicPr>
            <a:picLocks noChangeAspect="1" noChangeArrowheads="1"/>
          </p:cNvPicPr>
          <p:nvPr/>
        </p:nvPicPr>
        <p:blipFill>
          <a:blip r:embed="rId2"/>
          <a:srcRect/>
          <a:stretch>
            <a:fillRect/>
          </a:stretch>
        </p:blipFill>
        <p:spPr bwMode="auto">
          <a:xfrm>
            <a:off x="1524000" y="381000"/>
            <a:ext cx="9144000" cy="6096000"/>
          </a:xfrm>
          <a:prstGeom prst="rect">
            <a:avLst/>
          </a:prstGeom>
          <a:noFill/>
        </p:spPr>
      </p:pic>
    </p:spTree>
  </p:cSld>
  <p:clrMapOvr>
    <a:masterClrMapping/>
  </p:clrMapOvr>
  <p:transition advTm="9969"/>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441" r="-3" b="-3"/>
          <a:stretch/>
        </p:blipFill>
        <p:spPr>
          <a:xfrm>
            <a:off x="6141719" y="321731"/>
            <a:ext cx="5728547" cy="3079194"/>
          </a:xfrm>
          <a:prstGeom prst="rect">
            <a:avLst/>
          </a:prstGeom>
        </p:spPr>
      </p:pic>
      <p:pic>
        <p:nvPicPr>
          <p:cNvPr id="2" name="Picture 1"/>
          <p:cNvPicPr>
            <a:picLocks noChangeAspect="1"/>
          </p:cNvPicPr>
          <p:nvPr/>
        </p:nvPicPr>
        <p:blipFill rotWithShape="1">
          <a:blip r:embed="rId3"/>
          <a:srcRect r="-3" b="4439"/>
          <a:stretch/>
        </p:blipFill>
        <p:spPr>
          <a:xfrm>
            <a:off x="321731" y="321731"/>
            <a:ext cx="5728548" cy="3079194"/>
          </a:xfrm>
          <a:prstGeom prst="rect">
            <a:avLst/>
          </a:prstGeom>
        </p:spPr>
      </p:pic>
      <p:pic>
        <p:nvPicPr>
          <p:cNvPr id="5" name="Picture 4"/>
          <p:cNvPicPr>
            <a:picLocks noChangeAspect="1"/>
          </p:cNvPicPr>
          <p:nvPr/>
        </p:nvPicPr>
        <p:blipFill rotWithShape="1">
          <a:blip r:embed="rId4"/>
          <a:srcRect t="18054" r="-3" b="2256"/>
          <a:stretch/>
        </p:blipFill>
        <p:spPr>
          <a:xfrm>
            <a:off x="321730" y="3489159"/>
            <a:ext cx="5728548" cy="3047107"/>
          </a:xfrm>
          <a:prstGeom prst="rect">
            <a:avLst/>
          </a:prstGeom>
        </p:spPr>
      </p:pic>
      <p:pic>
        <p:nvPicPr>
          <p:cNvPr id="4" name="Picture 3"/>
          <p:cNvPicPr>
            <a:picLocks noChangeAspect="1"/>
          </p:cNvPicPr>
          <p:nvPr/>
        </p:nvPicPr>
        <p:blipFill rotWithShape="1">
          <a:blip r:embed="rId5"/>
          <a:srcRect r="-3" b="5435"/>
          <a:stretch/>
        </p:blipFill>
        <p:spPr>
          <a:xfrm>
            <a:off x="6141718" y="3489159"/>
            <a:ext cx="5728547" cy="3047107"/>
          </a:xfrm>
          <a:prstGeom prst="rect">
            <a:avLst/>
          </a:prstGeom>
        </p:spPr>
      </p:pic>
    </p:spTree>
    <p:extLst>
      <p:ext uri="{BB962C8B-B14F-4D97-AF65-F5344CB8AC3E}">
        <p14:creationId xmlns="" xmlns:p14="http://schemas.microsoft.com/office/powerpoint/2010/main" val="3715573396"/>
      </p:ext>
    </p:extLst>
  </p:cSld>
  <p:clrMapOvr>
    <a:masterClrMapping/>
  </p:clrMapOvr>
  <p:transition advTm="736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2" b="11212"/>
          <a:stretch/>
        </p:blipFill>
        <p:spPr>
          <a:xfrm>
            <a:off x="6887045" y="112554"/>
            <a:ext cx="4661488" cy="3104198"/>
          </a:xfrm>
          <a:prstGeom prst="rect">
            <a:avLst/>
          </a:prstGeom>
        </p:spPr>
      </p:pic>
      <p:pic>
        <p:nvPicPr>
          <p:cNvPr id="4" name="Picture 3"/>
          <p:cNvPicPr>
            <a:picLocks noChangeAspect="1"/>
          </p:cNvPicPr>
          <p:nvPr/>
        </p:nvPicPr>
        <p:blipFill rotWithShape="1">
          <a:blip r:embed="rId3"/>
          <a:srcRect r="4044" b="3"/>
          <a:stretch/>
        </p:blipFill>
        <p:spPr>
          <a:xfrm>
            <a:off x="5419264" y="3265080"/>
            <a:ext cx="6129269" cy="3592925"/>
          </a:xfrm>
          <a:prstGeom prst="rect">
            <a:avLst/>
          </a:prstGeom>
        </p:spPr>
      </p:pic>
      <p:pic>
        <p:nvPicPr>
          <p:cNvPr id="2" name="Picture 1"/>
          <p:cNvPicPr>
            <a:picLocks noChangeAspect="1"/>
          </p:cNvPicPr>
          <p:nvPr/>
        </p:nvPicPr>
        <p:blipFill rotWithShape="1">
          <a:blip r:embed="rId4"/>
          <a:srcRect t="20781" r="1" b="30886"/>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215815073"/>
      </p:ext>
    </p:extLst>
  </p:cSld>
  <p:clrMapOvr>
    <a:masterClrMapping/>
  </p:clrMapOvr>
  <p:transition advTm="701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909" r="23410" b="2"/>
          <a:stretch/>
        </p:blipFill>
        <p:spPr>
          <a:xfrm>
            <a:off x="6141722" y="335800"/>
            <a:ext cx="5728547" cy="6214533"/>
          </a:xfrm>
          <a:prstGeom prst="rect">
            <a:avLst/>
          </a:prstGeom>
        </p:spPr>
      </p:pic>
      <p:pic>
        <p:nvPicPr>
          <p:cNvPr id="4" name="Picture 3"/>
          <p:cNvPicPr>
            <a:picLocks noChangeAspect="1"/>
          </p:cNvPicPr>
          <p:nvPr/>
        </p:nvPicPr>
        <p:blipFill rotWithShape="1">
          <a:blip r:embed="rId3"/>
          <a:srcRect t="14667" r="-3" b="4501"/>
          <a:stretch/>
        </p:blipFill>
        <p:spPr>
          <a:xfrm>
            <a:off x="321731" y="321732"/>
            <a:ext cx="5728548" cy="3079194"/>
          </a:xfrm>
          <a:prstGeom prst="rect">
            <a:avLst/>
          </a:prstGeom>
        </p:spPr>
      </p:pic>
      <p:pic>
        <p:nvPicPr>
          <p:cNvPr id="3" name="Picture 2"/>
          <p:cNvPicPr>
            <a:picLocks noChangeAspect="1"/>
          </p:cNvPicPr>
          <p:nvPr/>
        </p:nvPicPr>
        <p:blipFill rotWithShape="1">
          <a:blip r:embed="rId4"/>
          <a:srcRect r="-3" b="5853"/>
          <a:stretch/>
        </p:blipFill>
        <p:spPr>
          <a:xfrm>
            <a:off x="321730" y="3489158"/>
            <a:ext cx="5728548" cy="3047107"/>
          </a:xfrm>
          <a:prstGeom prst="rect">
            <a:avLst/>
          </a:prstGeom>
        </p:spPr>
      </p:pic>
    </p:spTree>
    <p:extLst>
      <p:ext uri="{BB962C8B-B14F-4D97-AF65-F5344CB8AC3E}">
        <p14:creationId xmlns="" xmlns:p14="http://schemas.microsoft.com/office/powerpoint/2010/main" val="84519716"/>
      </p:ext>
    </p:extLst>
  </p:cSld>
  <p:clrMapOvr>
    <a:masterClrMapping/>
  </p:clrMapOvr>
  <p:transition advTm="12641"/>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vyasn\Desktop\meeting dec 17.jpg"/>
          <p:cNvPicPr>
            <a:picLocks noChangeAspect="1" noChangeArrowheads="1"/>
          </p:cNvPicPr>
          <p:nvPr/>
        </p:nvPicPr>
        <p:blipFill>
          <a:blip r:embed="rId2"/>
          <a:srcRect/>
          <a:stretch>
            <a:fillRect/>
          </a:stretch>
        </p:blipFill>
        <p:spPr bwMode="auto">
          <a:xfrm>
            <a:off x="6269182" y="4239490"/>
            <a:ext cx="5922818" cy="3574473"/>
          </a:xfrm>
          <a:prstGeom prst="rect">
            <a:avLst/>
          </a:prstGeom>
          <a:noFill/>
        </p:spPr>
      </p:pic>
      <p:pic>
        <p:nvPicPr>
          <p:cNvPr id="2052" name="Picture 4" descr="C:\Users\vyasn\Desktop\1. Lakshmi Vyas British Indian award\Delegates and attendees ECLR, Budapest, Hungary.JPG"/>
          <p:cNvPicPr>
            <a:picLocks noChangeAspect="1" noChangeArrowheads="1"/>
          </p:cNvPicPr>
          <p:nvPr/>
        </p:nvPicPr>
        <p:blipFill>
          <a:blip r:embed="rId3"/>
          <a:srcRect/>
          <a:stretch>
            <a:fillRect/>
          </a:stretch>
        </p:blipFill>
        <p:spPr bwMode="auto">
          <a:xfrm>
            <a:off x="351691" y="0"/>
            <a:ext cx="10586473" cy="4391891"/>
          </a:xfrm>
          <a:prstGeom prst="rect">
            <a:avLst/>
          </a:prstGeom>
          <a:noFill/>
        </p:spPr>
      </p:pic>
    </p:spTree>
  </p:cSld>
  <p:clrMapOvr>
    <a:masterClrMapping/>
  </p:clrMapOvr>
  <p:transition advTm="575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22570"/>
            <a:ext cx="7782128" cy="5019473"/>
          </a:xfrm>
          <a:prstGeom prst="rect">
            <a:avLst/>
          </a:prstGeom>
        </p:spPr>
      </p:pic>
      <p:sp>
        <p:nvSpPr>
          <p:cNvPr id="3" name="Rectangle 2"/>
          <p:cNvSpPr/>
          <p:nvPr/>
        </p:nvSpPr>
        <p:spPr>
          <a:xfrm>
            <a:off x="7990447" y="1283618"/>
            <a:ext cx="3910819" cy="3724096"/>
          </a:xfrm>
          <a:prstGeom prst="rect">
            <a:avLst/>
          </a:prstGeom>
        </p:spPr>
        <p:txBody>
          <a:bodyPr wrap="square">
            <a:spAutoFit/>
          </a:bodyPr>
          <a:lstStyle/>
          <a:p>
            <a:r>
              <a:rPr lang="en-GB" sz="2800" b="1" dirty="0">
                <a:solidFill>
                  <a:srgbClr val="0000CC"/>
                </a:solidFill>
                <a:latin typeface="Open Sans"/>
              </a:rPr>
              <a:t>www.hinduforum.eu</a:t>
            </a:r>
          </a:p>
          <a:p>
            <a:endParaRPr lang="en-GB" b="1" dirty="0">
              <a:solidFill>
                <a:srgbClr val="000000"/>
              </a:solidFill>
              <a:latin typeface="Open Sans"/>
            </a:endParaRPr>
          </a:p>
          <a:p>
            <a:r>
              <a:rPr lang="en-GB" b="1" dirty="0">
                <a:solidFill>
                  <a:srgbClr val="000000"/>
                </a:solidFill>
                <a:latin typeface="Open Sans"/>
              </a:rPr>
              <a:t>Address:</a:t>
            </a:r>
            <a:r>
              <a:rPr lang="en-GB" dirty="0"/>
              <a:t/>
            </a:r>
            <a:br>
              <a:rPr lang="en-GB" dirty="0"/>
            </a:br>
            <a:r>
              <a:rPr lang="en-GB" dirty="0">
                <a:solidFill>
                  <a:srgbClr val="444444"/>
                </a:solidFill>
                <a:latin typeface="Open Sans"/>
              </a:rPr>
              <a:t>Avenue </a:t>
            </a:r>
            <a:r>
              <a:rPr lang="en-GB" dirty="0" err="1">
                <a:solidFill>
                  <a:srgbClr val="444444"/>
                </a:solidFill>
                <a:latin typeface="Open Sans"/>
              </a:rPr>
              <a:t>D’Auderghem</a:t>
            </a:r>
            <a:r>
              <a:rPr lang="en-GB" dirty="0">
                <a:solidFill>
                  <a:srgbClr val="444444"/>
                </a:solidFill>
                <a:latin typeface="Open Sans"/>
              </a:rPr>
              <a:t> 197</a:t>
            </a:r>
            <a:r>
              <a:rPr lang="en-GB" dirty="0"/>
              <a:t/>
            </a:r>
            <a:br>
              <a:rPr lang="en-GB" dirty="0"/>
            </a:br>
            <a:r>
              <a:rPr lang="en-GB" dirty="0">
                <a:solidFill>
                  <a:srgbClr val="444444"/>
                </a:solidFill>
                <a:latin typeface="Open Sans"/>
              </a:rPr>
              <a:t>1040 </a:t>
            </a:r>
            <a:r>
              <a:rPr lang="en-GB" dirty="0" err="1">
                <a:solidFill>
                  <a:srgbClr val="444444"/>
                </a:solidFill>
                <a:latin typeface="Open Sans"/>
              </a:rPr>
              <a:t>Etterbeek</a:t>
            </a:r>
            <a:r>
              <a:rPr lang="en-GB" dirty="0"/>
              <a:t/>
            </a:r>
            <a:br>
              <a:rPr lang="en-GB" dirty="0"/>
            </a:br>
            <a:r>
              <a:rPr lang="en-GB" dirty="0">
                <a:solidFill>
                  <a:srgbClr val="444444"/>
                </a:solidFill>
                <a:latin typeface="Open Sans"/>
              </a:rPr>
              <a:t>Belgium</a:t>
            </a:r>
            <a:r>
              <a:rPr lang="en-GB" dirty="0"/>
              <a:t/>
            </a:r>
            <a:br>
              <a:rPr lang="en-GB" dirty="0"/>
            </a:br>
            <a:endParaRPr lang="en-GB" dirty="0"/>
          </a:p>
          <a:p>
            <a:r>
              <a:rPr lang="en-GB" b="1" dirty="0">
                <a:solidFill>
                  <a:srgbClr val="000000"/>
                </a:solidFill>
                <a:latin typeface="Open Sans"/>
              </a:rPr>
              <a:t>Phone/Fax:</a:t>
            </a:r>
            <a:r>
              <a:rPr lang="en-GB" dirty="0"/>
              <a:t/>
            </a:r>
            <a:br>
              <a:rPr lang="en-GB" dirty="0"/>
            </a:br>
            <a:r>
              <a:rPr lang="en-GB" dirty="0">
                <a:solidFill>
                  <a:srgbClr val="444444"/>
                </a:solidFill>
                <a:latin typeface="Open Sans"/>
              </a:rPr>
              <a:t>+32 22185800</a:t>
            </a:r>
            <a:r>
              <a:rPr lang="en-GB" dirty="0"/>
              <a:t/>
            </a:r>
            <a:br>
              <a:rPr lang="en-GB" dirty="0"/>
            </a:br>
            <a:r>
              <a:rPr lang="en-GB" dirty="0"/>
              <a:t> </a:t>
            </a:r>
          </a:p>
          <a:p>
            <a:r>
              <a:rPr lang="en-GB" b="1" dirty="0">
                <a:solidFill>
                  <a:srgbClr val="000000"/>
                </a:solidFill>
                <a:latin typeface="Open Sans"/>
              </a:rPr>
              <a:t>Email:</a:t>
            </a:r>
            <a:r>
              <a:rPr lang="en-GB" dirty="0"/>
              <a:t/>
            </a:r>
            <a:br>
              <a:rPr lang="en-GB" dirty="0"/>
            </a:br>
            <a:r>
              <a:rPr lang="en-GB" sz="2800" b="1" dirty="0">
                <a:solidFill>
                  <a:srgbClr val="0000CC"/>
                </a:solidFill>
                <a:latin typeface="Open Sans"/>
                <a:hlinkClick r:id="rId3"/>
              </a:rPr>
              <a:t>info@hinduforum.eu</a:t>
            </a:r>
            <a:endParaRPr lang="en-GB" sz="2800" b="1" dirty="0">
              <a:solidFill>
                <a:srgbClr val="0000CC"/>
              </a:solidFill>
            </a:endParaRPr>
          </a:p>
        </p:txBody>
      </p:sp>
    </p:spTree>
    <p:extLst>
      <p:ext uri="{BB962C8B-B14F-4D97-AF65-F5344CB8AC3E}">
        <p14:creationId xmlns="" xmlns:p14="http://schemas.microsoft.com/office/powerpoint/2010/main" val="28016504"/>
      </p:ext>
    </p:extLst>
  </p:cSld>
  <p:clrMapOvr>
    <a:masterClrMapping/>
  </p:clrMapOvr>
  <p:transition advTm="448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68377"/>
            <a:ext cx="10515600" cy="771317"/>
          </a:xfrm>
        </p:spPr>
        <p:txBody>
          <a:bodyPr>
            <a:normAutofit/>
          </a:bodyPr>
          <a:lstStyle/>
          <a:p>
            <a:r>
              <a:rPr lang="en-GB" dirty="0"/>
              <a:t>ACHIEVEMENTS</a:t>
            </a:r>
          </a:p>
        </p:txBody>
      </p:sp>
      <p:sp>
        <p:nvSpPr>
          <p:cNvPr id="3" name="Content Placeholder 2"/>
          <p:cNvSpPr>
            <a:spLocks noGrp="1"/>
          </p:cNvSpPr>
          <p:nvPr>
            <p:ph sz="half" idx="1"/>
          </p:nvPr>
        </p:nvSpPr>
        <p:spPr>
          <a:xfrm>
            <a:off x="838200" y="1477108"/>
            <a:ext cx="5097780" cy="4884781"/>
          </a:xfrm>
        </p:spPr>
        <p:txBody>
          <a:bodyPr>
            <a:normAutofit fontScale="92500" lnSpcReduction="20000"/>
          </a:bodyPr>
          <a:lstStyle/>
          <a:p>
            <a:pPr>
              <a:lnSpc>
                <a:spcPct val="70000"/>
              </a:lnSpc>
            </a:pPr>
            <a:endParaRPr lang="en-GB" sz="2200" b="1" dirty="0"/>
          </a:p>
          <a:p>
            <a:pPr>
              <a:lnSpc>
                <a:spcPct val="70000"/>
              </a:lnSpc>
            </a:pPr>
            <a:r>
              <a:rPr lang="en-GB" b="1" dirty="0" smtClean="0"/>
              <a:t>Several countries </a:t>
            </a:r>
            <a:r>
              <a:rPr lang="en-GB" b="1" dirty="0"/>
              <a:t>of Europe are </a:t>
            </a:r>
            <a:endParaRPr lang="en-GB" b="1" dirty="0" smtClean="0"/>
          </a:p>
          <a:p>
            <a:pPr>
              <a:lnSpc>
                <a:spcPct val="70000"/>
              </a:lnSpc>
              <a:buNone/>
            </a:pPr>
            <a:r>
              <a:rPr lang="en-GB" b="1" dirty="0" smtClean="0"/>
              <a:t>members </a:t>
            </a:r>
            <a:r>
              <a:rPr lang="en-GB" b="1" dirty="0"/>
              <a:t>of </a:t>
            </a:r>
            <a:r>
              <a:rPr lang="en-GB" b="1" dirty="0" smtClean="0"/>
              <a:t>HFE. Sweden, Spain</a:t>
            </a:r>
          </a:p>
          <a:p>
            <a:pPr>
              <a:lnSpc>
                <a:spcPct val="70000"/>
              </a:lnSpc>
              <a:buNone/>
            </a:pPr>
            <a:r>
              <a:rPr lang="en-GB" b="1" dirty="0" smtClean="0"/>
              <a:t>UK, Belgium, </a:t>
            </a:r>
            <a:r>
              <a:rPr lang="en-GB" b="1" dirty="0" err="1" smtClean="0"/>
              <a:t>Portugal,Luxembourg</a:t>
            </a:r>
            <a:r>
              <a:rPr lang="en-GB" b="1" dirty="0" smtClean="0"/>
              <a:t>,</a:t>
            </a:r>
          </a:p>
          <a:p>
            <a:pPr>
              <a:lnSpc>
                <a:spcPct val="70000"/>
              </a:lnSpc>
              <a:buNone/>
            </a:pPr>
            <a:r>
              <a:rPr lang="en-GB" b="1" dirty="0" smtClean="0"/>
              <a:t> Hungary, Italy, </a:t>
            </a:r>
            <a:r>
              <a:rPr lang="en-GB" b="1" dirty="0" err="1" smtClean="0"/>
              <a:t>Isckon</a:t>
            </a:r>
            <a:r>
              <a:rPr lang="en-GB" b="1" dirty="0" smtClean="0"/>
              <a:t> Italy,  NCHT,</a:t>
            </a:r>
          </a:p>
          <a:p>
            <a:pPr>
              <a:lnSpc>
                <a:spcPct val="70000"/>
              </a:lnSpc>
              <a:buNone/>
            </a:pPr>
            <a:r>
              <a:rPr lang="en-GB" b="1" dirty="0" smtClean="0"/>
              <a:t> </a:t>
            </a:r>
            <a:r>
              <a:rPr lang="en-GB" b="1" dirty="0" err="1" smtClean="0"/>
              <a:t>Sanskruti</a:t>
            </a:r>
            <a:r>
              <a:rPr lang="en-GB" b="1" dirty="0" smtClean="0"/>
              <a:t>, Hindu Studies in Europe,</a:t>
            </a:r>
          </a:p>
          <a:p>
            <a:pPr>
              <a:lnSpc>
                <a:spcPct val="70000"/>
              </a:lnSpc>
              <a:buNone/>
            </a:pPr>
            <a:r>
              <a:rPr lang="en-GB" b="1" dirty="0" smtClean="0"/>
              <a:t> </a:t>
            </a:r>
            <a:r>
              <a:rPr lang="en-GB" b="1" dirty="0" err="1" smtClean="0"/>
              <a:t>Triditional</a:t>
            </a:r>
            <a:r>
              <a:rPr lang="en-GB" b="1" dirty="0" smtClean="0"/>
              <a:t> medicine &amp; </a:t>
            </a:r>
            <a:r>
              <a:rPr lang="en-GB" b="1" dirty="0" err="1" smtClean="0"/>
              <a:t>Scienes</a:t>
            </a:r>
            <a:endParaRPr lang="en-GB" b="1" dirty="0"/>
          </a:p>
          <a:p>
            <a:pPr>
              <a:lnSpc>
                <a:spcPct val="70000"/>
              </a:lnSpc>
            </a:pPr>
            <a:r>
              <a:rPr lang="en-GB" b="1" dirty="0"/>
              <a:t>Successfully guided and </a:t>
            </a:r>
            <a:r>
              <a:rPr lang="en-GB" b="1" dirty="0" smtClean="0"/>
              <a:t>helping</a:t>
            </a:r>
          </a:p>
          <a:p>
            <a:pPr>
              <a:lnSpc>
                <a:spcPct val="70000"/>
              </a:lnSpc>
              <a:buNone/>
            </a:pPr>
            <a:r>
              <a:rPr lang="en-GB" b="1" dirty="0" smtClean="0"/>
              <a:t>the </a:t>
            </a:r>
            <a:r>
              <a:rPr lang="en-GB" b="1" dirty="0"/>
              <a:t>member organisations </a:t>
            </a:r>
            <a:r>
              <a:rPr lang="en-GB" b="1" dirty="0" smtClean="0"/>
              <a:t>on various </a:t>
            </a:r>
            <a:r>
              <a:rPr lang="en-GB" b="1" dirty="0"/>
              <a:t>local issues</a:t>
            </a:r>
          </a:p>
          <a:p>
            <a:pPr>
              <a:lnSpc>
                <a:spcPct val="70000"/>
              </a:lnSpc>
            </a:pPr>
            <a:r>
              <a:rPr lang="en-GB" b="1" dirty="0"/>
              <a:t>Participated in high level </a:t>
            </a:r>
            <a:r>
              <a:rPr lang="en-GB" b="1" dirty="0" smtClean="0"/>
              <a:t>religious</a:t>
            </a:r>
          </a:p>
          <a:p>
            <a:pPr>
              <a:lnSpc>
                <a:spcPct val="70000"/>
              </a:lnSpc>
              <a:buNone/>
            </a:pPr>
            <a:r>
              <a:rPr lang="en-GB" b="1" dirty="0" smtClean="0"/>
              <a:t>meeting </a:t>
            </a:r>
            <a:r>
              <a:rPr lang="en-GB" b="1" dirty="0"/>
              <a:t>at EU Commission</a:t>
            </a:r>
          </a:p>
          <a:p>
            <a:pPr>
              <a:lnSpc>
                <a:spcPct val="70000"/>
              </a:lnSpc>
            </a:pPr>
            <a:r>
              <a:rPr lang="en-GB" b="1" dirty="0"/>
              <a:t>Dialogues with Vatican City </a:t>
            </a:r>
            <a:r>
              <a:rPr lang="en-GB" b="1" dirty="0" smtClean="0"/>
              <a:t>and</a:t>
            </a:r>
          </a:p>
          <a:p>
            <a:pPr>
              <a:lnSpc>
                <a:spcPct val="70000"/>
              </a:lnSpc>
              <a:buNone/>
            </a:pPr>
            <a:r>
              <a:rPr lang="en-GB" b="1" dirty="0" smtClean="0"/>
              <a:t>Pope’s office, KAICIID, </a:t>
            </a:r>
            <a:r>
              <a:rPr lang="en-GB" b="1" dirty="0" err="1" smtClean="0"/>
              <a:t>RfP</a:t>
            </a:r>
            <a:r>
              <a:rPr lang="en-GB" b="1" dirty="0" smtClean="0"/>
              <a:t>, ENORB, </a:t>
            </a:r>
          </a:p>
          <a:p>
            <a:pPr>
              <a:lnSpc>
                <a:spcPct val="70000"/>
              </a:lnSpc>
            </a:pPr>
            <a:r>
              <a:rPr lang="en-GB" b="1" dirty="0" smtClean="0"/>
              <a:t>ECRL, IARF, </a:t>
            </a:r>
            <a:r>
              <a:rPr lang="en-GB" b="1" dirty="0" err="1" smtClean="0"/>
              <a:t>Berkly</a:t>
            </a:r>
            <a:r>
              <a:rPr lang="en-GB" b="1" dirty="0" smtClean="0"/>
              <a:t> centre, and more</a:t>
            </a:r>
            <a:endParaRPr lang="en-GB" b="1" dirty="0"/>
          </a:p>
          <a:p>
            <a:pPr>
              <a:lnSpc>
                <a:spcPct val="70000"/>
              </a:lnSpc>
            </a:pPr>
            <a:endParaRPr lang="en-GB" sz="2200" dirty="0"/>
          </a:p>
          <a:p>
            <a:pPr>
              <a:lnSpc>
                <a:spcPct val="70000"/>
              </a:lnSpc>
            </a:pPr>
            <a:endParaRPr lang="en-GB" sz="2200" dirty="0"/>
          </a:p>
          <a:p>
            <a:pPr>
              <a:lnSpc>
                <a:spcPct val="70000"/>
              </a:lnSpc>
            </a:pPr>
            <a:endParaRPr lang="en-GB" sz="2200" dirty="0"/>
          </a:p>
          <a:p>
            <a:pPr>
              <a:lnSpc>
                <a:spcPct val="70000"/>
              </a:lnSpc>
            </a:pPr>
            <a:endParaRPr lang="en-GB" sz="2200" dirty="0"/>
          </a:p>
        </p:txBody>
      </p:sp>
      <p:sp>
        <p:nvSpPr>
          <p:cNvPr id="4" name="Content Placeholder 3"/>
          <p:cNvSpPr>
            <a:spLocks noGrp="1"/>
          </p:cNvSpPr>
          <p:nvPr>
            <p:ph sz="half" idx="2"/>
          </p:nvPr>
        </p:nvSpPr>
        <p:spPr>
          <a:xfrm>
            <a:off x="6256020" y="1788031"/>
            <a:ext cx="5097780" cy="4573858"/>
          </a:xfrm>
        </p:spPr>
        <p:txBody>
          <a:bodyPr>
            <a:normAutofit fontScale="92500" lnSpcReduction="20000"/>
          </a:bodyPr>
          <a:lstStyle/>
          <a:p>
            <a:r>
              <a:rPr lang="en-GB" sz="2400" b="1" dirty="0"/>
              <a:t>Celebrating  Diwali in the EU Parliament since 2015</a:t>
            </a:r>
          </a:p>
          <a:p>
            <a:r>
              <a:rPr lang="en-GB" sz="2400" b="1" dirty="0"/>
              <a:t>Partnership on India Week 2017 with EU &amp; High commission</a:t>
            </a:r>
          </a:p>
          <a:p>
            <a:r>
              <a:rPr lang="en-GB" sz="2400" b="1" dirty="0"/>
              <a:t>Successful awareness programs</a:t>
            </a:r>
          </a:p>
          <a:p>
            <a:r>
              <a:rPr lang="en-GB" sz="2400" b="1" dirty="0"/>
              <a:t>Successful Conference at LISBON, PORTUGAL</a:t>
            </a:r>
          </a:p>
          <a:p>
            <a:r>
              <a:rPr lang="en-GB" sz="2400" b="1" dirty="0"/>
              <a:t>Successful Representation  at ENORB, ECLR, FRA, </a:t>
            </a:r>
            <a:r>
              <a:rPr lang="en-GB" sz="2400" b="1" dirty="0" err="1" smtClean="0"/>
              <a:t>RfP</a:t>
            </a:r>
            <a:r>
              <a:rPr lang="en-GB" sz="2400" b="1" dirty="0" smtClean="0"/>
              <a:t>, European </a:t>
            </a:r>
            <a:r>
              <a:rPr lang="en-GB" sz="2400" b="1" dirty="0"/>
              <a:t>Commission and other interfaith </a:t>
            </a:r>
            <a:r>
              <a:rPr lang="en-GB" sz="2400" b="1" dirty="0" smtClean="0"/>
              <a:t>networks</a:t>
            </a:r>
          </a:p>
          <a:p>
            <a:r>
              <a:rPr lang="en-GB" sz="2400" b="1" dirty="0" smtClean="0"/>
              <a:t>5</a:t>
            </a:r>
            <a:r>
              <a:rPr lang="en-GB" sz="2400" b="1" baseline="30000" dirty="0" smtClean="0"/>
              <a:t>TH</a:t>
            </a:r>
            <a:r>
              <a:rPr lang="en-GB" sz="2400" b="1" dirty="0" smtClean="0"/>
              <a:t> </a:t>
            </a:r>
            <a:r>
              <a:rPr lang="en-GB" sz="2400" b="1" dirty="0" err="1" smtClean="0"/>
              <a:t>Diwali</a:t>
            </a:r>
            <a:r>
              <a:rPr lang="en-GB" sz="2400" b="1" dirty="0" smtClean="0"/>
              <a:t> celebrations in the European Parliament</a:t>
            </a:r>
            <a:endParaRPr lang="en-GB" sz="2400" b="1" dirty="0"/>
          </a:p>
          <a:p>
            <a:endParaRPr lang="en-GB" sz="2400" b="1" dirty="0"/>
          </a:p>
          <a:p>
            <a:r>
              <a:rPr lang="en-GB" sz="2000" b="1" dirty="0" smtClean="0"/>
              <a:t>Liaise with Pakistan, Bangladesh and SE Asian countries on HINDU ATTACKS &amp; atrocities</a:t>
            </a:r>
          </a:p>
          <a:p>
            <a:endParaRPr lang="en-GB" sz="2400" b="1" dirty="0"/>
          </a:p>
          <a:p>
            <a:endParaRPr lang="en-GB" sz="2400" dirty="0"/>
          </a:p>
          <a:p>
            <a:endParaRPr lang="en-GB" sz="2400" dirty="0"/>
          </a:p>
        </p:txBody>
      </p:sp>
    </p:spTree>
    <p:extLst>
      <p:ext uri="{BB962C8B-B14F-4D97-AF65-F5344CB8AC3E}">
        <p14:creationId xmlns="" xmlns:p14="http://schemas.microsoft.com/office/powerpoint/2010/main" val="1549789646"/>
      </p:ext>
    </p:extLst>
  </p:cSld>
  <p:clrMapOvr>
    <a:masterClrMapping/>
  </p:clrMapOvr>
  <p:transition advTm="6500">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 xmlns:a14="http://schemas.microsoft.com/office/drawing/2010/main" val="0"/>
              </a:ext>
            </a:extLst>
          </a:blip>
          <a:srcRect r="3" b="1069"/>
          <a:stretch/>
        </p:blipFill>
        <p:spPr bwMode="auto">
          <a:xfrm>
            <a:off x="8020569" y="1904284"/>
            <a:ext cx="3152439" cy="3448850"/>
          </a:xfrm>
          <a:prstGeom prst="rect">
            <a:avLst/>
          </a:prstGeom>
          <a:noFill/>
        </p:spPr>
      </p:pic>
      <p:sp>
        <p:nvSpPr>
          <p:cNvPr id="2" name="Title 1"/>
          <p:cNvSpPr>
            <a:spLocks noGrp="1"/>
          </p:cNvSpPr>
          <p:nvPr>
            <p:ph type="title"/>
          </p:nvPr>
        </p:nvSpPr>
        <p:spPr>
          <a:xfrm>
            <a:off x="838200" y="365125"/>
            <a:ext cx="10515600" cy="1325563"/>
          </a:xfrm>
        </p:spPr>
        <p:txBody>
          <a:bodyPr>
            <a:normAutofit/>
          </a:bodyPr>
          <a:lstStyle/>
          <a:p>
            <a:r>
              <a:rPr lang="en-GB" b="1" dirty="0"/>
              <a:t>HINDU FORUM OF EUROPE </a:t>
            </a:r>
          </a:p>
        </p:txBody>
      </p:sp>
      <p:sp>
        <p:nvSpPr>
          <p:cNvPr id="3" name="Content Placeholder 2"/>
          <p:cNvSpPr>
            <a:spLocks noGrp="1"/>
          </p:cNvSpPr>
          <p:nvPr>
            <p:ph idx="1"/>
          </p:nvPr>
        </p:nvSpPr>
        <p:spPr>
          <a:xfrm>
            <a:off x="838199" y="1825625"/>
            <a:ext cx="6714067" cy="4351338"/>
          </a:xfrm>
        </p:spPr>
        <p:txBody>
          <a:bodyPr>
            <a:normAutofit/>
          </a:bodyPr>
          <a:lstStyle/>
          <a:p>
            <a:pPr marL="0" indent="0">
              <a:buNone/>
            </a:pPr>
            <a:endParaRPr lang="en-GB" sz="2400" dirty="0">
              <a:latin typeface="Open Sans"/>
            </a:endParaRPr>
          </a:p>
          <a:p>
            <a:r>
              <a:rPr lang="en-GB" sz="2400" b="1" dirty="0">
                <a:latin typeface="Open Sans"/>
              </a:rPr>
              <a:t>The Hindu Forum of Europe was founded in 2006 </a:t>
            </a:r>
            <a:r>
              <a:rPr lang="en-GB" sz="2400" b="1" dirty="0" smtClean="0"/>
              <a:t>in collaboration with an array of Hindu organisations across Europe. </a:t>
            </a:r>
          </a:p>
          <a:p>
            <a:r>
              <a:rPr lang="en-GB" sz="2400" b="1" dirty="0" smtClean="0"/>
              <a:t>The Forum works to cohesively share and promote the European values of interfaith, friendship and peaceful coexistence.</a:t>
            </a:r>
            <a:endParaRPr lang="en-GB" sz="2400" b="1" dirty="0">
              <a:latin typeface="Open Sans"/>
            </a:endParaRPr>
          </a:p>
          <a:p>
            <a:r>
              <a:rPr lang="en-GB" sz="2400" b="1" dirty="0">
                <a:latin typeface="Open Sans"/>
              </a:rPr>
              <a:t>We Pledge to join hands and work together as the Hindu Forum of Europe. </a:t>
            </a:r>
            <a:r>
              <a:rPr lang="en-GB" sz="2400" b="1" dirty="0"/>
              <a:t/>
            </a:r>
            <a:br>
              <a:rPr lang="en-GB" sz="2400" b="1" dirty="0"/>
            </a:br>
            <a:endParaRPr lang="en-GB" sz="2400" b="1" dirty="0"/>
          </a:p>
        </p:txBody>
      </p:sp>
    </p:spTree>
    <p:extLst>
      <p:ext uri="{BB962C8B-B14F-4D97-AF65-F5344CB8AC3E}">
        <p14:creationId xmlns="" xmlns:p14="http://schemas.microsoft.com/office/powerpoint/2010/main" val="725575617"/>
      </p:ext>
    </p:extLst>
  </p:cSld>
  <p:clrMapOvr>
    <a:masterClrMapping/>
  </p:clrMapOvr>
  <p:transition advTm="171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C7325D-4FBC-4C02-8CF0-C9D1E15A04D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xmlns="" val="282221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yasn\Desktop\om rise\IMG-2275.jpg"/>
          <p:cNvPicPr>
            <a:picLocks noChangeAspect="1" noChangeArrowheads="1"/>
          </p:cNvPicPr>
          <p:nvPr/>
        </p:nvPicPr>
        <p:blipFill>
          <a:blip r:embed="rId2"/>
          <a:srcRect/>
          <a:stretch>
            <a:fillRect/>
          </a:stretch>
        </p:blipFill>
        <p:spPr bwMode="auto">
          <a:xfrm>
            <a:off x="996463" y="339969"/>
            <a:ext cx="9706706" cy="622495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yasn\Desktop\om rise\IMG-2275.jpg"/>
          <p:cNvPicPr>
            <a:picLocks noChangeAspect="1" noChangeArrowheads="1"/>
          </p:cNvPicPr>
          <p:nvPr/>
        </p:nvPicPr>
        <p:blipFill>
          <a:blip r:embed="rId2"/>
          <a:srcRect/>
          <a:stretch>
            <a:fillRect/>
          </a:stretch>
        </p:blipFill>
        <p:spPr bwMode="auto">
          <a:xfrm>
            <a:off x="6298223" y="465260"/>
            <a:ext cx="5410200" cy="3676650"/>
          </a:xfrm>
          <a:prstGeom prst="rect">
            <a:avLst/>
          </a:prstGeom>
          <a:noFill/>
        </p:spPr>
      </p:pic>
      <p:pic>
        <p:nvPicPr>
          <p:cNvPr id="4099" name="Picture 3" descr="C:\Users\vyasn\Desktop\om rise\IMG-2276.jpg"/>
          <p:cNvPicPr>
            <a:picLocks noChangeAspect="1" noChangeArrowheads="1"/>
          </p:cNvPicPr>
          <p:nvPr/>
        </p:nvPicPr>
        <p:blipFill>
          <a:blip r:embed="rId3"/>
          <a:srcRect/>
          <a:stretch>
            <a:fillRect/>
          </a:stretch>
        </p:blipFill>
        <p:spPr bwMode="auto">
          <a:xfrm>
            <a:off x="1723293" y="4278557"/>
            <a:ext cx="4419600" cy="2333625"/>
          </a:xfrm>
          <a:prstGeom prst="rect">
            <a:avLst/>
          </a:prstGeom>
          <a:noFill/>
        </p:spPr>
      </p:pic>
      <p:pic>
        <p:nvPicPr>
          <p:cNvPr id="4100" name="Picture 4" descr="C:\Users\vyasn\Desktop\om rise\IMG-2277.jpg"/>
          <p:cNvPicPr>
            <a:picLocks noChangeAspect="1" noChangeArrowheads="1"/>
          </p:cNvPicPr>
          <p:nvPr/>
        </p:nvPicPr>
        <p:blipFill>
          <a:blip r:embed="rId4"/>
          <a:srcRect/>
          <a:stretch>
            <a:fillRect/>
          </a:stretch>
        </p:blipFill>
        <p:spPr bwMode="auto">
          <a:xfrm>
            <a:off x="0" y="658324"/>
            <a:ext cx="5353050" cy="29622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yasn\Desktop\om rise\IMG-2276.jpg"/>
          <p:cNvPicPr>
            <a:picLocks noChangeAspect="1" noChangeArrowheads="1"/>
          </p:cNvPicPr>
          <p:nvPr/>
        </p:nvPicPr>
        <p:blipFill>
          <a:blip r:embed="rId2"/>
          <a:srcRect/>
          <a:stretch>
            <a:fillRect/>
          </a:stretch>
        </p:blipFill>
        <p:spPr bwMode="auto">
          <a:xfrm>
            <a:off x="587092" y="699634"/>
            <a:ext cx="10761316" cy="586529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y contain: one or more people and text"/>
          <p:cNvPicPr>
            <a:picLocks noChangeAspect="1" noChangeArrowheads="1"/>
          </p:cNvPicPr>
          <p:nvPr/>
        </p:nvPicPr>
        <p:blipFill>
          <a:blip r:embed="rId2"/>
          <a:srcRect/>
          <a:stretch>
            <a:fillRect/>
          </a:stretch>
        </p:blipFill>
        <p:spPr bwMode="auto">
          <a:xfrm>
            <a:off x="5839096" y="207269"/>
            <a:ext cx="6352903" cy="338999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HFE Advisors,  Patrons &amp; Spiritual Leaders</a:t>
            </a:r>
          </a:p>
        </p:txBody>
      </p:sp>
      <p:sp>
        <p:nvSpPr>
          <p:cNvPr id="3" name="Content Placeholder 2"/>
          <p:cNvSpPr>
            <a:spLocks noGrp="1"/>
          </p:cNvSpPr>
          <p:nvPr>
            <p:ph idx="1"/>
          </p:nvPr>
        </p:nvSpPr>
        <p:spPr>
          <a:xfrm>
            <a:off x="838200" y="1463040"/>
            <a:ext cx="4817012" cy="5261317"/>
          </a:xfrm>
        </p:spPr>
        <p:txBody>
          <a:bodyPr>
            <a:normAutofit/>
          </a:bodyPr>
          <a:lstStyle/>
          <a:p>
            <a:pPr fontAlgn="base"/>
            <a:r>
              <a:rPr lang="en-GB" sz="2200" b="0" i="0" dirty="0">
                <a:solidFill>
                  <a:srgbClr val="222222"/>
                </a:solidFill>
                <a:effectLst/>
                <a:latin typeface="Varela Round"/>
              </a:rPr>
              <a:t>Advisers &amp; Spiritual Leaders</a:t>
            </a:r>
          </a:p>
          <a:p>
            <a:pPr fontAlgn="base"/>
            <a:r>
              <a:rPr lang="en-GB" sz="2200" b="1" i="0" dirty="0">
                <a:solidFill>
                  <a:srgbClr val="000000"/>
                </a:solidFill>
                <a:effectLst/>
                <a:latin typeface="Open Sans"/>
                <a:hlinkClick r:id="rId2"/>
              </a:rPr>
              <a:t>Sister Maureen</a:t>
            </a:r>
            <a:r>
              <a:rPr lang="en-GB" sz="2200" b="0" i="0" dirty="0">
                <a:solidFill>
                  <a:srgbClr val="0087C2"/>
                </a:solidFill>
                <a:effectLst/>
                <a:latin typeface="Open Sans"/>
                <a:hlinkClick r:id="rId2"/>
              </a:rPr>
              <a:t> – </a:t>
            </a:r>
            <a:r>
              <a:rPr lang="en-GB" sz="2200" b="0" i="1" dirty="0">
                <a:solidFill>
                  <a:srgbClr val="999999"/>
                </a:solidFill>
                <a:effectLst/>
                <a:latin typeface="Open Sans"/>
                <a:hlinkClick r:id="rId2"/>
              </a:rPr>
              <a:t>Brahma </a:t>
            </a:r>
            <a:r>
              <a:rPr lang="en-GB" sz="2200" b="0" i="1" dirty="0" err="1">
                <a:solidFill>
                  <a:srgbClr val="999999"/>
                </a:solidFill>
                <a:effectLst/>
                <a:latin typeface="Open Sans"/>
                <a:hlinkClick r:id="rId2"/>
              </a:rPr>
              <a:t>Kumaris</a:t>
            </a:r>
            <a:r>
              <a:rPr lang="en-GB" sz="2200" b="0" i="1" dirty="0">
                <a:solidFill>
                  <a:srgbClr val="999999"/>
                </a:solidFill>
                <a:effectLst/>
                <a:latin typeface="Open Sans"/>
                <a:hlinkClick r:id="rId2"/>
              </a:rPr>
              <a:t> Europe</a:t>
            </a:r>
            <a:endParaRPr lang="en-GB" sz="2200" b="0" i="0" dirty="0">
              <a:solidFill>
                <a:srgbClr val="444444"/>
              </a:solidFill>
              <a:effectLst/>
              <a:latin typeface="Open Sans"/>
            </a:endParaRPr>
          </a:p>
          <a:p>
            <a:pPr fontAlgn="base"/>
            <a:r>
              <a:rPr lang="en-GB" sz="2200" b="1" i="0" dirty="0" smtClean="0">
                <a:solidFill>
                  <a:srgbClr val="0000CC"/>
                </a:solidFill>
                <a:effectLst/>
                <a:latin typeface="Open Sans"/>
                <a:hlinkClick r:id="rId3"/>
              </a:rPr>
              <a:t>Swami </a:t>
            </a:r>
            <a:r>
              <a:rPr lang="en-GB" sz="2200" b="1" i="0" dirty="0" err="1">
                <a:solidFill>
                  <a:srgbClr val="0000CC"/>
                </a:solidFill>
                <a:effectLst/>
                <a:latin typeface="Open Sans"/>
                <a:hlinkClick r:id="rId3"/>
              </a:rPr>
              <a:t>Amarananda</a:t>
            </a:r>
            <a:r>
              <a:rPr lang="en-GB" sz="2200" b="0" i="0" dirty="0">
                <a:solidFill>
                  <a:srgbClr val="0000CC"/>
                </a:solidFill>
                <a:effectLst/>
                <a:latin typeface="Open Sans"/>
                <a:hlinkClick r:id="rId3"/>
              </a:rPr>
              <a:t> – </a:t>
            </a:r>
            <a:r>
              <a:rPr lang="en-GB" sz="2200" b="0" i="1" dirty="0">
                <a:solidFill>
                  <a:srgbClr val="0000CC"/>
                </a:solidFill>
                <a:effectLst/>
                <a:latin typeface="Open Sans"/>
                <a:hlinkClick r:id="rId3"/>
              </a:rPr>
              <a:t>Ram</a:t>
            </a:r>
            <a:r>
              <a:rPr lang="en-GB" sz="2200" b="0" i="1" dirty="0">
                <a:solidFill>
                  <a:srgbClr val="999999"/>
                </a:solidFill>
                <a:effectLst/>
                <a:latin typeface="Open Sans"/>
                <a:hlinkClick r:id="rId3"/>
              </a:rPr>
              <a:t>akrishna Mission Geneva, Switzerland</a:t>
            </a:r>
            <a:endParaRPr lang="en-GB" sz="2200" b="0" i="0" dirty="0">
              <a:solidFill>
                <a:srgbClr val="444444"/>
              </a:solidFill>
              <a:effectLst/>
              <a:latin typeface="Open Sans"/>
            </a:endParaRPr>
          </a:p>
          <a:p>
            <a:pPr fontAlgn="base"/>
            <a:r>
              <a:rPr lang="en-GB" sz="2200" b="1" i="0" dirty="0" err="1" smtClean="0">
                <a:solidFill>
                  <a:srgbClr val="000000"/>
                </a:solidFill>
                <a:effectLst/>
                <a:latin typeface="Open Sans"/>
                <a:hlinkClick r:id="rId4"/>
              </a:rPr>
              <a:t>Shaunaka</a:t>
            </a:r>
            <a:r>
              <a:rPr lang="en-GB" sz="2200" b="1" i="0" dirty="0" smtClean="0">
                <a:solidFill>
                  <a:srgbClr val="000000"/>
                </a:solidFill>
                <a:effectLst/>
                <a:latin typeface="Open Sans"/>
                <a:hlinkClick r:id="rId4"/>
              </a:rPr>
              <a:t> </a:t>
            </a:r>
            <a:r>
              <a:rPr lang="en-GB" sz="2200" b="1" i="0" dirty="0">
                <a:solidFill>
                  <a:srgbClr val="000000"/>
                </a:solidFill>
                <a:effectLst/>
                <a:latin typeface="Open Sans"/>
                <a:hlinkClick r:id="rId4"/>
              </a:rPr>
              <a:t>Rishi Das</a:t>
            </a:r>
            <a:r>
              <a:rPr lang="en-GB" sz="2200" b="0" i="0" dirty="0">
                <a:solidFill>
                  <a:srgbClr val="0087C2"/>
                </a:solidFill>
                <a:effectLst/>
                <a:latin typeface="Open Sans"/>
                <a:hlinkClick r:id="rId4"/>
              </a:rPr>
              <a:t> – Director of the </a:t>
            </a:r>
            <a:r>
              <a:rPr lang="en-GB" sz="2200" b="0" i="1" dirty="0">
                <a:solidFill>
                  <a:srgbClr val="999999"/>
                </a:solidFill>
                <a:effectLst/>
                <a:latin typeface="Open Sans"/>
                <a:hlinkClick r:id="rId4"/>
              </a:rPr>
              <a:t>Oxford Centre, </a:t>
            </a:r>
            <a:r>
              <a:rPr lang="en-GB" sz="2200" b="0" i="1" dirty="0" smtClean="0">
                <a:solidFill>
                  <a:srgbClr val="999999"/>
                </a:solidFill>
                <a:effectLst/>
                <a:latin typeface="Open Sans"/>
                <a:hlinkClick r:id="rId4"/>
              </a:rPr>
              <a:t>UK</a:t>
            </a:r>
            <a:endParaRPr lang="en-GB" sz="2200" b="0" i="1" dirty="0" smtClean="0">
              <a:solidFill>
                <a:srgbClr val="999999"/>
              </a:solidFill>
              <a:effectLst/>
              <a:latin typeface="Open Sans"/>
            </a:endParaRPr>
          </a:p>
          <a:p>
            <a:pPr fontAlgn="base"/>
            <a:r>
              <a:rPr lang="en-GB" sz="2200" b="1" i="1" dirty="0" smtClean="0">
                <a:solidFill>
                  <a:srgbClr val="0070C0"/>
                </a:solidFill>
                <a:latin typeface="Open Sans"/>
              </a:rPr>
              <a:t>Swami </a:t>
            </a:r>
            <a:r>
              <a:rPr lang="en-GB" sz="2200" b="1" i="1" dirty="0" err="1" smtClean="0">
                <a:solidFill>
                  <a:srgbClr val="0070C0"/>
                </a:solidFill>
                <a:latin typeface="Open Sans"/>
              </a:rPr>
              <a:t>Rameshwaranana</a:t>
            </a:r>
            <a:r>
              <a:rPr lang="en-GB" sz="2200" b="1" i="1" dirty="0" smtClean="0">
                <a:solidFill>
                  <a:srgbClr val="0070C0"/>
                </a:solidFill>
                <a:latin typeface="Open Sans"/>
              </a:rPr>
              <a:t> </a:t>
            </a:r>
            <a:r>
              <a:rPr lang="en-GB" sz="2200" b="1" i="1" dirty="0" err="1" smtClean="0">
                <a:solidFill>
                  <a:srgbClr val="0070C0"/>
                </a:solidFill>
                <a:latin typeface="Open Sans"/>
              </a:rPr>
              <a:t>Giri</a:t>
            </a:r>
            <a:endParaRPr lang="en-GB" sz="2200" b="1" i="0" dirty="0">
              <a:solidFill>
                <a:srgbClr val="0070C0"/>
              </a:solidFill>
              <a:effectLst/>
              <a:latin typeface="Open Sans"/>
            </a:endParaRPr>
          </a:p>
          <a:p>
            <a:pPr fontAlgn="base"/>
            <a:endParaRPr lang="en-GB" b="0" i="0" dirty="0">
              <a:solidFill>
                <a:srgbClr val="222222"/>
              </a:solidFill>
              <a:effectLst/>
              <a:latin typeface="Varela Round"/>
            </a:endParaRPr>
          </a:p>
          <a:p>
            <a:endParaRPr lang="en-GB" dirty="0"/>
          </a:p>
        </p:txBody>
      </p:sp>
      <p:sp>
        <p:nvSpPr>
          <p:cNvPr id="5" name="TextBox 4"/>
          <p:cNvSpPr txBox="1"/>
          <p:nvPr/>
        </p:nvSpPr>
        <p:spPr>
          <a:xfrm>
            <a:off x="6096000" y="1463040"/>
            <a:ext cx="5248422" cy="3970318"/>
          </a:xfrm>
          <a:prstGeom prst="rect">
            <a:avLst/>
          </a:prstGeom>
          <a:noFill/>
        </p:spPr>
        <p:txBody>
          <a:bodyPr wrap="square" rtlCol="0">
            <a:spAutoFit/>
          </a:bodyPr>
          <a:lstStyle/>
          <a:p>
            <a:pPr fontAlgn="base"/>
            <a:r>
              <a:rPr lang="en-GB" b="1" dirty="0">
                <a:solidFill>
                  <a:srgbClr val="0000CC"/>
                </a:solidFill>
                <a:latin typeface="Varela Round"/>
              </a:rPr>
              <a:t>Patrons</a:t>
            </a:r>
          </a:p>
          <a:p>
            <a:pPr fontAlgn="base"/>
            <a:endParaRPr lang="en-GB" b="1" dirty="0">
              <a:solidFill>
                <a:srgbClr val="0000CC"/>
              </a:solidFill>
              <a:latin typeface="Open Sans"/>
            </a:endParaRPr>
          </a:p>
          <a:p>
            <a:pPr marL="285750" indent="-285750" fontAlgn="base">
              <a:buFont typeface="Arial" panose="020B0604020202020204" pitchFamily="34" charset="0"/>
              <a:buChar char="•"/>
            </a:pPr>
            <a:r>
              <a:rPr lang="en-GB" b="1" dirty="0">
                <a:solidFill>
                  <a:srgbClr val="0000CC"/>
                </a:solidFill>
                <a:latin typeface="Open Sans"/>
              </a:rPr>
              <a:t>Professor </a:t>
            </a:r>
            <a:r>
              <a:rPr lang="en-GB" b="1" dirty="0" err="1">
                <a:solidFill>
                  <a:srgbClr val="0000CC"/>
                </a:solidFill>
                <a:latin typeface="Open Sans"/>
              </a:rPr>
              <a:t>Nathu</a:t>
            </a:r>
            <a:r>
              <a:rPr lang="en-GB" b="1" dirty="0">
                <a:solidFill>
                  <a:srgbClr val="0000CC"/>
                </a:solidFill>
                <a:latin typeface="Open Sans"/>
              </a:rPr>
              <a:t> </a:t>
            </a:r>
            <a:r>
              <a:rPr lang="en-GB" b="1" dirty="0" err="1">
                <a:solidFill>
                  <a:srgbClr val="0000CC"/>
                </a:solidFill>
                <a:latin typeface="Open Sans"/>
              </a:rPr>
              <a:t>Puri</a:t>
            </a:r>
            <a:r>
              <a:rPr lang="en-GB" b="1" dirty="0">
                <a:solidFill>
                  <a:srgbClr val="0000CC"/>
                </a:solidFill>
                <a:latin typeface="Open Sans"/>
              </a:rPr>
              <a:t> </a:t>
            </a:r>
            <a:r>
              <a:rPr lang="en-GB" dirty="0">
                <a:solidFill>
                  <a:srgbClr val="0000CC"/>
                </a:solidFill>
                <a:latin typeface="Open Sans"/>
              </a:rPr>
              <a:t>CBE – </a:t>
            </a:r>
            <a:endParaRPr lang="en-GB" i="1" dirty="0">
              <a:solidFill>
                <a:srgbClr val="0000CC"/>
              </a:solidFill>
              <a:latin typeface="Open Sans"/>
            </a:endParaRPr>
          </a:p>
          <a:p>
            <a:pPr fontAlgn="base"/>
            <a:endParaRPr lang="en-GB" dirty="0">
              <a:solidFill>
                <a:srgbClr val="0000CC"/>
              </a:solidFill>
              <a:latin typeface="Open Sans"/>
            </a:endParaRPr>
          </a:p>
          <a:p>
            <a:pPr marL="285750" lvl="0" indent="-285750" fontAlgn="base">
              <a:buFont typeface="Arial" panose="020B0604020202020204" pitchFamily="34" charset="0"/>
              <a:buChar char="•"/>
            </a:pPr>
            <a:r>
              <a:rPr lang="en-GB" b="1" dirty="0" smtClean="0">
                <a:solidFill>
                  <a:srgbClr val="0000CC"/>
                </a:solidFill>
                <a:latin typeface="Open Sans"/>
              </a:rPr>
              <a:t>ANIL PURI – DIRETON OF PURICO</a:t>
            </a:r>
          </a:p>
          <a:p>
            <a:pPr marL="285750" lvl="0" indent="-285750" fontAlgn="base">
              <a:buFont typeface="Arial" panose="020B0604020202020204" pitchFamily="34" charset="0"/>
              <a:buChar char="•"/>
            </a:pPr>
            <a:endParaRPr lang="en-GB" b="1" dirty="0" smtClean="0">
              <a:solidFill>
                <a:srgbClr val="0000CC"/>
              </a:solidFill>
              <a:latin typeface="Open Sans"/>
            </a:endParaRPr>
          </a:p>
          <a:p>
            <a:pPr marL="285750" lvl="0" indent="-285750" fontAlgn="base">
              <a:buFont typeface="Arial" panose="020B0604020202020204" pitchFamily="34" charset="0"/>
              <a:buChar char="•"/>
            </a:pPr>
            <a:r>
              <a:rPr lang="en-GB" b="1" dirty="0" err="1" smtClean="0">
                <a:solidFill>
                  <a:srgbClr val="0000CC"/>
                </a:solidFill>
                <a:latin typeface="Open Sans"/>
              </a:rPr>
              <a:t>Palan</a:t>
            </a:r>
            <a:r>
              <a:rPr lang="en-GB" b="1" dirty="0" smtClean="0">
                <a:solidFill>
                  <a:srgbClr val="0000CC"/>
                </a:solidFill>
                <a:latin typeface="Open Sans"/>
              </a:rPr>
              <a:t> Foundations -Main </a:t>
            </a:r>
            <a:r>
              <a:rPr lang="en-GB" b="1" dirty="0">
                <a:solidFill>
                  <a:srgbClr val="0000CC"/>
                </a:solidFill>
                <a:latin typeface="Open Sans"/>
              </a:rPr>
              <a:t>sponsor of </a:t>
            </a:r>
            <a:r>
              <a:rPr lang="en-GB" b="1" dirty="0" err="1">
                <a:solidFill>
                  <a:srgbClr val="0000CC"/>
                </a:solidFill>
                <a:latin typeface="Open Sans"/>
              </a:rPr>
              <a:t>Diwali</a:t>
            </a:r>
            <a:r>
              <a:rPr lang="en-GB" b="1" dirty="0">
                <a:solidFill>
                  <a:srgbClr val="0000CC"/>
                </a:solidFill>
                <a:latin typeface="Open Sans"/>
              </a:rPr>
              <a:t> </a:t>
            </a:r>
            <a:endParaRPr lang="en-GB" b="1" dirty="0" smtClean="0">
              <a:solidFill>
                <a:srgbClr val="0000CC"/>
              </a:solidFill>
              <a:latin typeface="Open Sans"/>
            </a:endParaRPr>
          </a:p>
          <a:p>
            <a:pPr marL="285750" lvl="0" indent="-285750" fontAlgn="base">
              <a:buFont typeface="Arial" panose="020B0604020202020204" pitchFamily="34" charset="0"/>
              <a:buChar char="•"/>
            </a:pPr>
            <a:r>
              <a:rPr lang="en-GB" b="1" dirty="0" smtClean="0">
                <a:solidFill>
                  <a:srgbClr val="0000CC"/>
                </a:solidFill>
                <a:latin typeface="Open Sans"/>
              </a:rPr>
              <a:t>NITIN  </a:t>
            </a:r>
            <a:r>
              <a:rPr lang="en-GB" b="1" dirty="0">
                <a:solidFill>
                  <a:srgbClr val="0000CC"/>
                </a:solidFill>
                <a:latin typeface="Open Sans"/>
              </a:rPr>
              <a:t>&amp; KAMU PALAN</a:t>
            </a:r>
            <a:endParaRPr lang="en-GB" sz="2400" dirty="0">
              <a:solidFill>
                <a:srgbClr val="0000CC"/>
              </a:solidFill>
              <a:latin typeface="Open Sans"/>
            </a:endParaRPr>
          </a:p>
          <a:p>
            <a:pPr marL="285750" indent="-285750" fontAlgn="base"/>
            <a:endParaRPr lang="en-GB" b="1" dirty="0" smtClean="0">
              <a:solidFill>
                <a:srgbClr val="0000CC"/>
              </a:solidFill>
              <a:latin typeface="Open Sans"/>
            </a:endParaRPr>
          </a:p>
          <a:p>
            <a:pPr marL="285750" indent="-285750" fontAlgn="base"/>
            <a:r>
              <a:rPr lang="en-GB" b="1" dirty="0" smtClean="0">
                <a:solidFill>
                  <a:srgbClr val="0000CC"/>
                </a:solidFill>
                <a:latin typeface="Open Sans"/>
              </a:rPr>
              <a:t> Trustees</a:t>
            </a:r>
            <a:endParaRPr lang="en-GB" b="1" dirty="0" smtClean="0">
              <a:solidFill>
                <a:srgbClr val="0000CC"/>
              </a:solidFill>
              <a:latin typeface="Open Sans"/>
            </a:endParaRPr>
          </a:p>
          <a:p>
            <a:pPr marL="285750" indent="-285750" fontAlgn="base"/>
            <a:r>
              <a:rPr lang="en-GB" b="1" dirty="0" smtClean="0">
                <a:solidFill>
                  <a:srgbClr val="0000CC"/>
                </a:solidFill>
                <a:latin typeface="Open Sans"/>
              </a:rPr>
              <a:t>* DR. LAKSHMI VYAS</a:t>
            </a:r>
            <a:endParaRPr lang="en-GB" dirty="0">
              <a:solidFill>
                <a:srgbClr val="0000CC"/>
              </a:solidFill>
              <a:latin typeface="Open Sans"/>
            </a:endParaRPr>
          </a:p>
          <a:p>
            <a:pPr fontAlgn="base"/>
            <a:endParaRPr lang="en-GB" b="1" dirty="0">
              <a:solidFill>
                <a:srgbClr val="0000CC"/>
              </a:solidFill>
              <a:latin typeface="Open Sans"/>
            </a:endParaRPr>
          </a:p>
          <a:p>
            <a:pPr fontAlgn="base"/>
            <a:endParaRPr lang="en-GB" dirty="0">
              <a:solidFill>
                <a:srgbClr val="0000CC"/>
              </a:solidFill>
              <a:latin typeface="Open Sans"/>
            </a:endParaRPr>
          </a:p>
          <a:p>
            <a:endParaRPr lang="en-GB" dirty="0"/>
          </a:p>
        </p:txBody>
      </p:sp>
    </p:spTree>
    <p:extLst>
      <p:ext uri="{BB962C8B-B14F-4D97-AF65-F5344CB8AC3E}">
        <p14:creationId xmlns="" xmlns:p14="http://schemas.microsoft.com/office/powerpoint/2010/main" val="2978373733"/>
      </p:ext>
    </p:extLst>
  </p:cSld>
  <p:clrMapOvr>
    <a:masterClrMapping/>
  </p:clrMapOvr>
  <p:transition advTm="7031"/>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dirty="0">
                <a:solidFill>
                  <a:schemeClr val="accent1"/>
                </a:solidFill>
              </a:rPr>
              <a:t>Our Members</a:t>
            </a:r>
          </a:p>
        </p:txBody>
      </p:sp>
      <p:sp>
        <p:nvSpPr>
          <p:cNvPr id="3" name="Content Placeholder 2"/>
          <p:cNvSpPr>
            <a:spLocks noGrp="1"/>
          </p:cNvSpPr>
          <p:nvPr>
            <p:ph idx="1"/>
          </p:nvPr>
        </p:nvSpPr>
        <p:spPr>
          <a:xfrm>
            <a:off x="4318782" y="423548"/>
            <a:ext cx="7272996" cy="5414543"/>
          </a:xfrm>
        </p:spPr>
        <p:txBody>
          <a:bodyPr anchor="ctr">
            <a:normAutofit fontScale="92500" lnSpcReduction="20000"/>
          </a:bodyPr>
          <a:lstStyle/>
          <a:p>
            <a:pPr marL="0" indent="0" fontAlgn="base">
              <a:lnSpc>
                <a:spcPct val="70000"/>
              </a:lnSpc>
              <a:buNone/>
            </a:pPr>
            <a:endParaRPr lang="en-GB" sz="2200" dirty="0">
              <a:latin typeface="Open Sans"/>
            </a:endParaRPr>
          </a:p>
          <a:p>
            <a:pPr fontAlgn="base">
              <a:lnSpc>
                <a:spcPct val="70000"/>
              </a:lnSpc>
            </a:pPr>
            <a:r>
              <a:rPr lang="en-GB" sz="2200" b="1" dirty="0" err="1">
                <a:solidFill>
                  <a:srgbClr val="0000CC"/>
                </a:solidFill>
                <a:latin typeface="Open Sans"/>
              </a:rPr>
              <a:t>Confederazione</a:t>
            </a:r>
            <a:r>
              <a:rPr lang="en-GB" sz="2200" b="1" dirty="0">
                <a:solidFill>
                  <a:srgbClr val="0000CC"/>
                </a:solidFill>
                <a:latin typeface="Open Sans"/>
              </a:rPr>
              <a:t> </a:t>
            </a:r>
            <a:r>
              <a:rPr lang="en-GB" sz="2200" b="1" dirty="0" err="1">
                <a:solidFill>
                  <a:srgbClr val="0000CC"/>
                </a:solidFill>
                <a:latin typeface="Open Sans"/>
              </a:rPr>
              <a:t>Italiana</a:t>
            </a:r>
            <a:r>
              <a:rPr lang="en-GB" sz="2200" b="1" dirty="0">
                <a:solidFill>
                  <a:srgbClr val="0000CC"/>
                </a:solidFill>
                <a:latin typeface="Open Sans"/>
              </a:rPr>
              <a:t> per </a:t>
            </a:r>
            <a:r>
              <a:rPr lang="en-GB" sz="2200" b="1" dirty="0" err="1">
                <a:solidFill>
                  <a:srgbClr val="0000CC"/>
                </a:solidFill>
                <a:latin typeface="Open Sans"/>
              </a:rPr>
              <a:t>Concienza</a:t>
            </a:r>
            <a:r>
              <a:rPr lang="en-GB" sz="2200" b="1" dirty="0">
                <a:solidFill>
                  <a:srgbClr val="0000CC"/>
                </a:solidFill>
                <a:latin typeface="Open Sans"/>
              </a:rPr>
              <a:t> de Krishna</a:t>
            </a:r>
          </a:p>
          <a:p>
            <a:pPr fontAlgn="base">
              <a:lnSpc>
                <a:spcPct val="70000"/>
              </a:lnSpc>
            </a:pPr>
            <a:r>
              <a:rPr lang="en-GB" sz="2200" b="1" dirty="0" err="1">
                <a:solidFill>
                  <a:srgbClr val="0000CC"/>
                </a:solidFill>
                <a:latin typeface="Open Sans"/>
                <a:hlinkClick r:id="rId2">
                  <a:extLst>
                    <a:ext uri="{A12FA001-AC4F-418D-AE19-62706E023703}">
                      <ahyp:hlinkClr xmlns="" xmlns:ahyp="http://schemas.microsoft.com/office/drawing/2018/hyperlinkcolor" val="tx"/>
                    </a:ext>
                  </a:extLst>
                </a:hlinkClick>
              </a:rPr>
              <a:t>Federacion</a:t>
            </a:r>
            <a:r>
              <a:rPr lang="en-GB" sz="2200" b="1" dirty="0">
                <a:solidFill>
                  <a:srgbClr val="0000CC"/>
                </a:solidFill>
                <a:latin typeface="Open Sans"/>
                <a:hlinkClick r:id="rId2">
                  <a:extLst>
                    <a:ext uri="{A12FA001-AC4F-418D-AE19-62706E023703}">
                      <ahyp:hlinkClr xmlns="" xmlns:ahyp="http://schemas.microsoft.com/office/drawing/2018/hyperlinkcolor" val="tx"/>
                    </a:ext>
                  </a:extLst>
                </a:hlinkClick>
              </a:rPr>
              <a:t> Hindu de </a:t>
            </a:r>
            <a:r>
              <a:rPr lang="en-GB" sz="2200" b="1" dirty="0" err="1">
                <a:solidFill>
                  <a:srgbClr val="0000CC"/>
                </a:solidFill>
                <a:latin typeface="Open Sans"/>
                <a:hlinkClick r:id="rId2">
                  <a:extLst>
                    <a:ext uri="{A12FA001-AC4F-418D-AE19-62706E023703}">
                      <ahyp:hlinkClr xmlns="" xmlns:ahyp="http://schemas.microsoft.com/office/drawing/2018/hyperlinkcolor" val="tx"/>
                    </a:ext>
                  </a:extLst>
                </a:hlinkClick>
              </a:rPr>
              <a:t>Espana</a:t>
            </a:r>
            <a:endParaRPr lang="en-GB" sz="2200" b="1" dirty="0">
              <a:solidFill>
                <a:srgbClr val="0000CC"/>
              </a:solidFill>
              <a:latin typeface="Open Sans"/>
            </a:endParaRPr>
          </a:p>
          <a:p>
            <a:pPr fontAlgn="base">
              <a:lnSpc>
                <a:spcPct val="70000"/>
              </a:lnSpc>
            </a:pPr>
            <a:r>
              <a:rPr lang="en-GB" sz="1600" i="1" dirty="0">
                <a:solidFill>
                  <a:srgbClr val="0000CC"/>
                </a:solidFill>
                <a:latin typeface="Open Sans"/>
                <a:hlinkClick r:id="rId3">
                  <a:extLst>
                    <a:ext uri="{A12FA001-AC4F-418D-AE19-62706E023703}">
                      <ahyp:hlinkClr xmlns="" xmlns:ahyp="http://schemas.microsoft.com/office/drawing/2018/hyperlinkcolor" val="tx"/>
                    </a:ext>
                  </a:extLst>
                </a:hlinkClick>
              </a:rPr>
              <a:t>Hindu Council of Holland</a:t>
            </a:r>
            <a:endParaRPr lang="en-GB" sz="1600" i="1" dirty="0">
              <a:solidFill>
                <a:srgbClr val="0000CC"/>
              </a:solidFill>
              <a:latin typeface="Open Sans"/>
            </a:endParaRPr>
          </a:p>
          <a:p>
            <a:pPr fontAlgn="base">
              <a:lnSpc>
                <a:spcPct val="70000"/>
              </a:lnSpc>
            </a:pPr>
            <a:r>
              <a:rPr lang="en-GB" sz="2200" b="1" dirty="0">
                <a:solidFill>
                  <a:srgbClr val="0000CC"/>
                </a:solidFill>
                <a:latin typeface="Open Sans"/>
                <a:hlinkClick r:id="rId4">
                  <a:extLst>
                    <a:ext uri="{A12FA001-AC4F-418D-AE19-62706E023703}">
                      <ahyp:hlinkClr xmlns="" xmlns:ahyp="http://schemas.microsoft.com/office/drawing/2018/hyperlinkcolor" val="tx"/>
                    </a:ext>
                  </a:extLst>
                </a:hlinkClick>
              </a:rPr>
              <a:t>Hindu Forum of Belgium</a:t>
            </a:r>
            <a:endParaRPr lang="en-GB" sz="2200" b="1" dirty="0">
              <a:solidFill>
                <a:srgbClr val="0000CC"/>
              </a:solidFill>
              <a:latin typeface="Open Sans"/>
            </a:endParaRPr>
          </a:p>
          <a:p>
            <a:pPr fontAlgn="base">
              <a:lnSpc>
                <a:spcPct val="70000"/>
              </a:lnSpc>
            </a:pPr>
            <a:r>
              <a:rPr lang="en-GB" sz="1300" i="1" dirty="0">
                <a:solidFill>
                  <a:srgbClr val="0000CC"/>
                </a:solidFill>
                <a:latin typeface="Open Sans"/>
                <a:hlinkClick r:id="rId5">
                  <a:extLst>
                    <a:ext uri="{A12FA001-AC4F-418D-AE19-62706E023703}">
                      <ahyp:hlinkClr xmlns="" xmlns:ahyp="http://schemas.microsoft.com/office/drawing/2018/hyperlinkcolor" val="tx"/>
                    </a:ext>
                  </a:extLst>
                </a:hlinkClick>
              </a:rPr>
              <a:t>Hindu Forum of Britain</a:t>
            </a:r>
            <a:endParaRPr lang="en-GB" sz="1300" i="1" dirty="0">
              <a:solidFill>
                <a:srgbClr val="0000CC"/>
              </a:solidFill>
              <a:latin typeface="Open Sans"/>
            </a:endParaRPr>
          </a:p>
          <a:p>
            <a:pPr fontAlgn="base">
              <a:lnSpc>
                <a:spcPct val="70000"/>
              </a:lnSpc>
            </a:pPr>
            <a:r>
              <a:rPr lang="en-GB" sz="2200" b="1" dirty="0">
                <a:solidFill>
                  <a:srgbClr val="0000CC"/>
                </a:solidFill>
                <a:latin typeface="Open Sans"/>
              </a:rPr>
              <a:t>Hindu Forum Sweden</a:t>
            </a:r>
          </a:p>
          <a:p>
            <a:pPr fontAlgn="base">
              <a:lnSpc>
                <a:spcPct val="70000"/>
              </a:lnSpc>
            </a:pPr>
            <a:r>
              <a:rPr lang="en-GB" sz="2200" b="1" dirty="0">
                <a:solidFill>
                  <a:srgbClr val="0000CC"/>
                </a:solidFill>
                <a:latin typeface="Open Sans"/>
                <a:hlinkClick r:id="rId6">
                  <a:extLst>
                    <a:ext uri="{A12FA001-AC4F-418D-AE19-62706E023703}">
                      <ahyp:hlinkClr xmlns="" xmlns:ahyp="http://schemas.microsoft.com/office/drawing/2018/hyperlinkcolor" val="tx"/>
                    </a:ext>
                  </a:extLst>
                </a:hlinkClick>
              </a:rPr>
              <a:t>Hindu Religious Organisation in Austria</a:t>
            </a:r>
            <a:endParaRPr lang="en-GB" sz="2200" b="1" dirty="0">
              <a:solidFill>
                <a:srgbClr val="0000CC"/>
              </a:solidFill>
              <a:latin typeface="Open Sans"/>
            </a:endParaRPr>
          </a:p>
          <a:p>
            <a:pPr fontAlgn="base">
              <a:lnSpc>
                <a:spcPct val="70000"/>
              </a:lnSpc>
            </a:pPr>
            <a:r>
              <a:rPr lang="en-GB" sz="2200" b="1" dirty="0">
                <a:solidFill>
                  <a:srgbClr val="0000CC"/>
                </a:solidFill>
                <a:latin typeface="Open Sans"/>
                <a:hlinkClick r:id="rId7">
                  <a:extLst>
                    <a:ext uri="{A12FA001-AC4F-418D-AE19-62706E023703}">
                      <ahyp:hlinkClr xmlns="" xmlns:ahyp="http://schemas.microsoft.com/office/drawing/2018/hyperlinkcolor" val="tx"/>
                    </a:ext>
                  </a:extLst>
                </a:hlinkClick>
              </a:rPr>
              <a:t>ISKCON Hungary (HSKCON)</a:t>
            </a:r>
            <a:endParaRPr lang="en-GB" sz="2200" b="1" dirty="0">
              <a:solidFill>
                <a:srgbClr val="0000CC"/>
              </a:solidFill>
              <a:latin typeface="Open Sans"/>
            </a:endParaRPr>
          </a:p>
          <a:p>
            <a:pPr fontAlgn="base">
              <a:lnSpc>
                <a:spcPct val="70000"/>
              </a:lnSpc>
            </a:pPr>
            <a:r>
              <a:rPr lang="en-GB" sz="2200" b="1" dirty="0" err="1">
                <a:solidFill>
                  <a:srgbClr val="0000CC"/>
                </a:solidFill>
                <a:latin typeface="Open Sans"/>
                <a:hlinkClick r:id="rId8">
                  <a:extLst>
                    <a:ext uri="{A12FA001-AC4F-418D-AE19-62706E023703}">
                      <ahyp:hlinkClr xmlns="" xmlns:ahyp="http://schemas.microsoft.com/office/drawing/2018/hyperlinkcolor" val="tx"/>
                    </a:ext>
                  </a:extLst>
                </a:hlinkClick>
              </a:rPr>
              <a:t>Unione</a:t>
            </a:r>
            <a:r>
              <a:rPr lang="en-GB" sz="2200" b="1" dirty="0">
                <a:solidFill>
                  <a:srgbClr val="0000CC"/>
                </a:solidFill>
                <a:latin typeface="Open Sans"/>
                <a:hlinkClick r:id="rId8">
                  <a:extLst>
                    <a:ext uri="{A12FA001-AC4F-418D-AE19-62706E023703}">
                      <ahyp:hlinkClr xmlns="" xmlns:ahyp="http://schemas.microsoft.com/office/drawing/2018/hyperlinkcolor" val="tx"/>
                    </a:ext>
                  </a:extLst>
                </a:hlinkClick>
              </a:rPr>
              <a:t> </a:t>
            </a:r>
            <a:r>
              <a:rPr lang="en-GB" sz="2200" b="1" dirty="0" err="1">
                <a:solidFill>
                  <a:srgbClr val="0000CC"/>
                </a:solidFill>
                <a:latin typeface="Open Sans"/>
                <a:hlinkClick r:id="rId8">
                  <a:extLst>
                    <a:ext uri="{A12FA001-AC4F-418D-AE19-62706E023703}">
                      <ahyp:hlinkClr xmlns="" xmlns:ahyp="http://schemas.microsoft.com/office/drawing/2018/hyperlinkcolor" val="tx"/>
                    </a:ext>
                  </a:extLst>
                </a:hlinkClick>
              </a:rPr>
              <a:t>Induista</a:t>
            </a:r>
            <a:r>
              <a:rPr lang="en-GB" sz="2200" b="1" dirty="0">
                <a:solidFill>
                  <a:srgbClr val="0000CC"/>
                </a:solidFill>
                <a:latin typeface="Open Sans"/>
                <a:hlinkClick r:id="rId8">
                  <a:extLst>
                    <a:ext uri="{A12FA001-AC4F-418D-AE19-62706E023703}">
                      <ahyp:hlinkClr xmlns="" xmlns:ahyp="http://schemas.microsoft.com/office/drawing/2018/hyperlinkcolor" val="tx"/>
                    </a:ext>
                  </a:extLst>
                </a:hlinkClick>
              </a:rPr>
              <a:t> </a:t>
            </a:r>
            <a:r>
              <a:rPr lang="en-GB" sz="2200" b="1" dirty="0" err="1">
                <a:solidFill>
                  <a:srgbClr val="0000CC"/>
                </a:solidFill>
                <a:latin typeface="Open Sans"/>
                <a:hlinkClick r:id="rId8">
                  <a:extLst>
                    <a:ext uri="{A12FA001-AC4F-418D-AE19-62706E023703}">
                      <ahyp:hlinkClr xmlns="" xmlns:ahyp="http://schemas.microsoft.com/office/drawing/2018/hyperlinkcolor" val="tx"/>
                    </a:ext>
                  </a:extLst>
                </a:hlinkClick>
              </a:rPr>
              <a:t>Italiana</a:t>
            </a:r>
            <a:endParaRPr lang="en-GB" sz="2200" b="1" dirty="0">
              <a:solidFill>
                <a:srgbClr val="0000CC"/>
              </a:solidFill>
              <a:latin typeface="Open Sans"/>
            </a:endParaRPr>
          </a:p>
          <a:p>
            <a:pPr fontAlgn="base">
              <a:lnSpc>
                <a:spcPct val="70000"/>
              </a:lnSpc>
            </a:pPr>
            <a:r>
              <a:rPr lang="en-GB" sz="2200" b="1" dirty="0">
                <a:solidFill>
                  <a:srgbClr val="0000CC"/>
                </a:solidFill>
                <a:latin typeface="Open Sans"/>
                <a:hlinkClick r:id="rId9">
                  <a:extLst>
                    <a:ext uri="{A12FA001-AC4F-418D-AE19-62706E023703}">
                      <ahyp:hlinkClr xmlns="" xmlns:ahyp="http://schemas.microsoft.com/office/drawing/2018/hyperlinkcolor" val="tx"/>
                    </a:ext>
                  </a:extLst>
                </a:hlinkClick>
              </a:rPr>
              <a:t>NCHT </a:t>
            </a:r>
            <a:r>
              <a:rPr lang="en-GB" sz="2200" b="1" dirty="0" smtClean="0">
                <a:solidFill>
                  <a:srgbClr val="0000CC"/>
                </a:solidFill>
                <a:latin typeface="Open Sans"/>
                <a:hlinkClick r:id="rId9">
                  <a:extLst>
                    <a:ext uri="{A12FA001-AC4F-418D-AE19-62706E023703}">
                      <ahyp:hlinkClr xmlns="" xmlns:ahyp="http://schemas.microsoft.com/office/drawing/2018/hyperlinkcolor" val="tx"/>
                    </a:ext>
                  </a:extLst>
                </a:hlinkClick>
              </a:rPr>
              <a:t>-</a:t>
            </a:r>
            <a:r>
              <a:rPr lang="en-GB" sz="2200" b="1" dirty="0" smtClean="0">
                <a:solidFill>
                  <a:srgbClr val="0000CC"/>
                </a:solidFill>
                <a:latin typeface="Open Sans"/>
                <a:hlinkClick r:id="rId9">
                  <a:extLst>
                    <a:ext uri="{A12FA001-AC4F-418D-AE19-62706E023703}">
                      <ahyp:hlinkClr xmlns="" xmlns:ahyp="http://schemas.microsoft.com/office/drawing/2018/hyperlinkcolor" val="tx"/>
                    </a:ext>
                  </a:extLst>
                </a:hlinkClick>
              </a:rPr>
              <a:t>National </a:t>
            </a:r>
            <a:r>
              <a:rPr lang="en-GB" sz="2200" b="1" dirty="0">
                <a:solidFill>
                  <a:srgbClr val="0000CC"/>
                </a:solidFill>
                <a:latin typeface="Open Sans"/>
                <a:hlinkClick r:id="rId9">
                  <a:extLst>
                    <a:ext uri="{A12FA001-AC4F-418D-AE19-62706E023703}">
                      <ahyp:hlinkClr xmlns="" xmlns:ahyp="http://schemas.microsoft.com/office/drawing/2018/hyperlinkcolor" val="tx"/>
                    </a:ext>
                  </a:extLst>
                </a:hlinkClick>
              </a:rPr>
              <a:t>Council of Hindu Temples – UK</a:t>
            </a:r>
            <a:endParaRPr lang="en-GB" sz="2200" b="1" dirty="0">
              <a:solidFill>
                <a:srgbClr val="0000CC"/>
              </a:solidFill>
              <a:latin typeface="Open Sans"/>
            </a:endParaRPr>
          </a:p>
          <a:p>
            <a:pPr fontAlgn="base">
              <a:lnSpc>
                <a:spcPct val="70000"/>
              </a:lnSpc>
            </a:pPr>
            <a:r>
              <a:rPr lang="en-GB" sz="2200" b="1" dirty="0">
                <a:solidFill>
                  <a:srgbClr val="0000CC"/>
                </a:solidFill>
                <a:latin typeface="Open Sans"/>
                <a:hlinkClick r:id="rId10">
                  <a:extLst>
                    <a:ext uri="{A12FA001-AC4F-418D-AE19-62706E023703}">
                      <ahyp:hlinkClr xmlns="" xmlns:ahyp="http://schemas.microsoft.com/office/drawing/2018/hyperlinkcolor" val="tx"/>
                    </a:ext>
                  </a:extLst>
                </a:hlinkClick>
              </a:rPr>
              <a:t>Portuguese Yoga Confederation</a:t>
            </a:r>
            <a:endParaRPr lang="en-GB" sz="2200" b="1" dirty="0">
              <a:solidFill>
                <a:srgbClr val="0000CC"/>
              </a:solidFill>
              <a:latin typeface="Open Sans"/>
            </a:endParaRPr>
          </a:p>
          <a:p>
            <a:pPr fontAlgn="base">
              <a:lnSpc>
                <a:spcPct val="70000"/>
              </a:lnSpc>
            </a:pPr>
            <a:r>
              <a:rPr lang="en-GB" sz="2200" b="1" dirty="0">
                <a:solidFill>
                  <a:srgbClr val="0000CC"/>
                </a:solidFill>
                <a:latin typeface="Open Sans"/>
              </a:rPr>
              <a:t>Swiss Federation of Hinduism</a:t>
            </a:r>
          </a:p>
          <a:p>
            <a:pPr fontAlgn="base">
              <a:lnSpc>
                <a:spcPct val="70000"/>
              </a:lnSpc>
            </a:pPr>
            <a:r>
              <a:rPr lang="en-GB" sz="2200" b="1" dirty="0">
                <a:solidFill>
                  <a:srgbClr val="0000CC"/>
                </a:solidFill>
                <a:latin typeface="Open Sans"/>
              </a:rPr>
              <a:t>Hindu Matters in </a:t>
            </a:r>
            <a:r>
              <a:rPr lang="en-GB" sz="2200" b="1" dirty="0" smtClean="0">
                <a:solidFill>
                  <a:srgbClr val="0000CC"/>
                </a:solidFill>
                <a:latin typeface="Open Sans"/>
              </a:rPr>
              <a:t>Britain</a:t>
            </a:r>
          </a:p>
          <a:p>
            <a:pPr fontAlgn="base">
              <a:lnSpc>
                <a:spcPct val="70000"/>
              </a:lnSpc>
            </a:pPr>
            <a:r>
              <a:rPr lang="en-GB" sz="2200" b="1" dirty="0" smtClean="0">
                <a:solidFill>
                  <a:srgbClr val="0000CC"/>
                </a:solidFill>
                <a:latin typeface="Open Sans"/>
              </a:rPr>
              <a:t>Hindu Forum Luxemburg </a:t>
            </a:r>
          </a:p>
          <a:p>
            <a:pPr fontAlgn="base">
              <a:lnSpc>
                <a:spcPct val="70000"/>
              </a:lnSpc>
            </a:pPr>
            <a:r>
              <a:rPr lang="en-GB" sz="2200" b="1" dirty="0" err="1" smtClean="0">
                <a:solidFill>
                  <a:srgbClr val="0000CC"/>
                </a:solidFill>
                <a:latin typeface="Open Sans"/>
              </a:rPr>
              <a:t>Sanskruti</a:t>
            </a:r>
            <a:endParaRPr lang="en-GB" sz="2200" b="1" dirty="0" smtClean="0">
              <a:solidFill>
                <a:srgbClr val="0000CC"/>
              </a:solidFill>
              <a:latin typeface="Open Sans"/>
            </a:endParaRPr>
          </a:p>
          <a:p>
            <a:pPr fontAlgn="base">
              <a:lnSpc>
                <a:spcPct val="70000"/>
              </a:lnSpc>
            </a:pPr>
            <a:r>
              <a:rPr lang="en-GB" sz="2200" b="1" dirty="0" smtClean="0">
                <a:solidFill>
                  <a:srgbClr val="0000CC"/>
                </a:solidFill>
                <a:latin typeface="Open Sans"/>
              </a:rPr>
              <a:t>Hindu Studies in Europe</a:t>
            </a:r>
          </a:p>
          <a:p>
            <a:pPr fontAlgn="base">
              <a:lnSpc>
                <a:spcPct val="70000"/>
              </a:lnSpc>
            </a:pPr>
            <a:r>
              <a:rPr lang="en-GB" sz="2200" b="1" dirty="0" smtClean="0">
                <a:solidFill>
                  <a:srgbClr val="0000CC"/>
                </a:solidFill>
                <a:latin typeface="Open Sans"/>
              </a:rPr>
              <a:t>Traditional </a:t>
            </a:r>
            <a:r>
              <a:rPr lang="en-GB" sz="2200" b="1" dirty="0" err="1" smtClean="0">
                <a:solidFill>
                  <a:srgbClr val="0000CC"/>
                </a:solidFill>
                <a:latin typeface="Open Sans"/>
              </a:rPr>
              <a:t>Mediines</a:t>
            </a:r>
            <a:r>
              <a:rPr lang="en-GB" sz="2200" b="1" dirty="0" smtClean="0">
                <a:solidFill>
                  <a:srgbClr val="0000CC"/>
                </a:solidFill>
                <a:latin typeface="Open Sans"/>
              </a:rPr>
              <a:t> and sciences</a:t>
            </a:r>
            <a:endParaRPr lang="en-GB" sz="2200" b="1" dirty="0">
              <a:solidFill>
                <a:srgbClr val="0000CC"/>
              </a:solidFill>
              <a:latin typeface="Open Sans"/>
            </a:endParaRPr>
          </a:p>
          <a:p>
            <a:pPr>
              <a:lnSpc>
                <a:spcPct val="70000"/>
              </a:lnSpc>
            </a:pPr>
            <a:endParaRPr lang="en-GB" sz="2200" dirty="0"/>
          </a:p>
        </p:txBody>
      </p:sp>
    </p:spTree>
    <p:extLst>
      <p:ext uri="{BB962C8B-B14F-4D97-AF65-F5344CB8AC3E}">
        <p14:creationId xmlns="" xmlns:p14="http://schemas.microsoft.com/office/powerpoint/2010/main" val="1036632901"/>
      </p:ext>
    </p:extLst>
  </p:cSld>
  <p:clrMapOvr>
    <a:masterClrMapping/>
  </p:clrMapOvr>
  <p:transition advTm="6329"/>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452688" y="483208"/>
            <a:ext cx="7286625" cy="5610225"/>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585" y="493771"/>
            <a:ext cx="11324492" cy="6001643"/>
          </a:xfrm>
          <a:prstGeom prst="rect">
            <a:avLst/>
          </a:prstGeom>
        </p:spPr>
        <p:txBody>
          <a:bodyPr wrap="square">
            <a:spAutoFit/>
          </a:bodyPr>
          <a:lstStyle/>
          <a:p>
            <a:r>
              <a:rPr lang="en-GB" sz="2400" b="1" dirty="0" smtClean="0"/>
              <a:t>Dialogue with churches, religious associations or communities and philosophical and non-confessional organisations</a:t>
            </a:r>
          </a:p>
          <a:p>
            <a:endParaRPr lang="en-GB" sz="2400" b="1" dirty="0" smtClean="0"/>
          </a:p>
          <a:p>
            <a:r>
              <a:rPr lang="en-GB" sz="2400" b="1" dirty="0" smtClean="0"/>
              <a:t>The dialogue with churches, religious associations or communities and philosophical and non-confessional organisations allows for an open exchange of views between EU institutions and important parts of European society on EU policies. It was established in the beginning of the 1990s by EU Commission President Jacques </a:t>
            </a:r>
            <a:r>
              <a:rPr lang="en-GB" sz="2400" b="1" dirty="0" err="1" smtClean="0"/>
              <a:t>Delors</a:t>
            </a:r>
            <a:r>
              <a:rPr lang="en-GB" sz="2400" b="1" dirty="0" smtClean="0"/>
              <a:t> and offers an opportunity to engage in the European policy making process. Currently the dialogue is under responsibility of Vice President </a:t>
            </a:r>
            <a:r>
              <a:rPr lang="en-GB" sz="2400" b="1" dirty="0" err="1" smtClean="0"/>
              <a:t>Schinas</a:t>
            </a:r>
            <a:r>
              <a:rPr lang="en-GB" sz="2400" b="1" dirty="0" smtClean="0"/>
              <a:t>.</a:t>
            </a:r>
          </a:p>
          <a:p>
            <a:endParaRPr lang="en-GB" sz="2400" b="1" dirty="0" smtClean="0"/>
          </a:p>
          <a:p>
            <a:r>
              <a:rPr lang="en-GB" sz="2400" b="1" dirty="0" smtClean="0"/>
              <a:t>Vincent </a:t>
            </a:r>
            <a:r>
              <a:rPr lang="en-GB" sz="2400" b="1" dirty="0" err="1" smtClean="0"/>
              <a:t>Depaigne</a:t>
            </a:r>
            <a:r>
              <a:rPr lang="en-GB" sz="2400" b="1" dirty="0" smtClean="0"/>
              <a:t> is the Coordinator for the dialogue between the European Commission and churches, religious associations or communities as well as philosophical and non-confessional organisations.</a:t>
            </a:r>
          </a:p>
          <a:p>
            <a:endParaRPr lang="en-GB" sz="2400" b="1" dirty="0" smtClean="0"/>
          </a:p>
          <a:p>
            <a:r>
              <a:rPr lang="en-GB" sz="2400" b="1" dirty="0" smtClean="0"/>
              <a:t>Contribute to the exchange on Twitter: </a:t>
            </a:r>
            <a:r>
              <a:rPr lang="en-GB" sz="2400" b="1" dirty="0" smtClean="0">
                <a:hlinkClick r:id="rId2"/>
              </a:rPr>
              <a:t>#Art17Dialogue</a:t>
            </a:r>
            <a:endParaRPr lang="en-GB" sz="2400" b="1" dirty="0" smtClean="0"/>
          </a:p>
          <a:p>
            <a:r>
              <a:rPr lang="en-GB" sz="2400" b="1" dirty="0" smtClean="0"/>
              <a:t>Contact: </a:t>
            </a:r>
            <a:r>
              <a:rPr lang="en-GB" sz="2400" b="1" dirty="0" smtClean="0">
                <a:hlinkClick r:id="rId3"/>
              </a:rPr>
              <a:t>JUST-DIALOGUE@ec.europa.eu</a:t>
            </a:r>
            <a:endParaRPr lang="en-GB" sz="24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54DEC1-5012-484A-9717-D0A0C5F11B92}"/>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xmlns="" val="60949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Board Members</a:t>
            </a:r>
          </a:p>
        </p:txBody>
      </p:sp>
      <p:pic>
        <p:nvPicPr>
          <p:cNvPr id="1036" name="Picture 12" descr="Marie Spennare, Treasure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673969" y="1498023"/>
            <a:ext cx="1824811" cy="21478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Gianluca Troiana, Membe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26176" y="4270852"/>
            <a:ext cx="1533267" cy="1905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2731478" y="5309714"/>
            <a:ext cx="1723291" cy="646331"/>
          </a:xfrm>
          <a:prstGeom prst="rect">
            <a:avLst/>
          </a:prstGeom>
        </p:spPr>
        <p:txBody>
          <a:bodyPr wrap="square">
            <a:spAutoFit/>
          </a:bodyPr>
          <a:lstStyle/>
          <a:p>
            <a:pPr algn="ctr"/>
            <a:r>
              <a:rPr lang="en-GB" dirty="0" err="1" smtClean="0"/>
              <a:t>Tresurer</a:t>
            </a:r>
            <a:endParaRPr lang="en-GB" dirty="0" smtClean="0"/>
          </a:p>
          <a:p>
            <a:pPr algn="ctr"/>
            <a:r>
              <a:rPr lang="en-GB" dirty="0" err="1" smtClean="0"/>
              <a:t>Gianluca</a:t>
            </a:r>
            <a:r>
              <a:rPr lang="en-GB" dirty="0" smtClean="0"/>
              <a:t> </a:t>
            </a:r>
            <a:r>
              <a:rPr lang="en-GB" dirty="0" err="1" smtClean="0"/>
              <a:t>Triano</a:t>
            </a:r>
            <a:r>
              <a:rPr lang="en-GB" dirty="0" smtClean="0"/>
              <a:t> </a:t>
            </a:r>
            <a:endParaRPr lang="en-GB" dirty="0"/>
          </a:p>
        </p:txBody>
      </p:sp>
      <p:sp>
        <p:nvSpPr>
          <p:cNvPr id="17" name="Rectangle 16"/>
          <p:cNvSpPr/>
          <p:nvPr/>
        </p:nvSpPr>
        <p:spPr>
          <a:xfrm>
            <a:off x="7585165" y="1985263"/>
            <a:ext cx="2397771" cy="923330"/>
          </a:xfrm>
          <a:prstGeom prst="rect">
            <a:avLst/>
          </a:prstGeom>
        </p:spPr>
        <p:txBody>
          <a:bodyPr wrap="square">
            <a:spAutoFit/>
          </a:bodyPr>
          <a:lstStyle/>
          <a:p>
            <a:pPr lvl="0" algn="ctr"/>
            <a:r>
              <a:rPr lang="en-GB" dirty="0">
                <a:solidFill>
                  <a:prstClr val="black"/>
                </a:solidFill>
              </a:rPr>
              <a:t>Vice President </a:t>
            </a:r>
          </a:p>
          <a:p>
            <a:pPr lvl="0" algn="ctr"/>
            <a:r>
              <a:rPr lang="en-GB" dirty="0">
                <a:solidFill>
                  <a:prstClr val="black"/>
                </a:solidFill>
              </a:rPr>
              <a:t>Marie </a:t>
            </a:r>
            <a:r>
              <a:rPr lang="en-GB" dirty="0" err="1">
                <a:solidFill>
                  <a:prstClr val="black"/>
                </a:solidFill>
              </a:rPr>
              <a:t>Spennare</a:t>
            </a:r>
            <a:endParaRPr lang="en-GB" dirty="0">
              <a:solidFill>
                <a:prstClr val="black"/>
              </a:solidFill>
            </a:endParaRPr>
          </a:p>
          <a:p>
            <a:pPr lvl="0" algn="ctr"/>
            <a:r>
              <a:rPr lang="en-GB" dirty="0">
                <a:solidFill>
                  <a:prstClr val="black"/>
                </a:solidFill>
              </a:rPr>
              <a:t>(</a:t>
            </a:r>
            <a:r>
              <a:rPr lang="en-GB" dirty="0" err="1">
                <a:solidFill>
                  <a:prstClr val="black"/>
                </a:solidFill>
              </a:rPr>
              <a:t>Mandakini</a:t>
            </a:r>
            <a:r>
              <a:rPr lang="en-GB" dirty="0">
                <a:solidFill>
                  <a:prstClr val="black"/>
                </a:solidFill>
              </a:rPr>
              <a:t>) </a:t>
            </a:r>
            <a:endParaRPr lang="en-GB" dirty="0"/>
          </a:p>
        </p:txBody>
      </p:sp>
      <p:sp>
        <p:nvSpPr>
          <p:cNvPr id="18" name="Rectangle 17"/>
          <p:cNvSpPr/>
          <p:nvPr/>
        </p:nvSpPr>
        <p:spPr>
          <a:xfrm>
            <a:off x="2757854" y="2800204"/>
            <a:ext cx="2024137" cy="646331"/>
          </a:xfrm>
          <a:prstGeom prst="rect">
            <a:avLst/>
          </a:prstGeom>
        </p:spPr>
        <p:txBody>
          <a:bodyPr wrap="square">
            <a:spAutoFit/>
          </a:bodyPr>
          <a:lstStyle/>
          <a:p>
            <a:pPr lvl="0" algn="ctr"/>
            <a:r>
              <a:rPr lang="en-GB" dirty="0">
                <a:solidFill>
                  <a:prstClr val="black"/>
                </a:solidFill>
              </a:rPr>
              <a:t>PRESIDENT</a:t>
            </a:r>
          </a:p>
          <a:p>
            <a:pPr lvl="0" algn="ctr"/>
            <a:r>
              <a:rPr lang="en-GB" dirty="0" err="1">
                <a:solidFill>
                  <a:prstClr val="black"/>
                </a:solidFill>
              </a:rPr>
              <a:t>Dr.</a:t>
            </a:r>
            <a:r>
              <a:rPr lang="en-GB" dirty="0">
                <a:solidFill>
                  <a:prstClr val="black"/>
                </a:solidFill>
              </a:rPr>
              <a:t> Lakshmi Vyas</a:t>
            </a:r>
            <a:endParaRPr lang="en-GB" dirty="0"/>
          </a:p>
        </p:txBody>
      </p:sp>
      <p:pic>
        <p:nvPicPr>
          <p:cNvPr id="23554" name="Picture 2" descr="http://hinduforum.eu/wp-content/uploads/2019/09/Kesh-1.jpg"/>
          <p:cNvPicPr>
            <a:picLocks noChangeAspect="1" noChangeArrowheads="1"/>
          </p:cNvPicPr>
          <p:nvPr/>
        </p:nvPicPr>
        <p:blipFill>
          <a:blip r:embed="rId4"/>
          <a:srcRect/>
          <a:stretch>
            <a:fillRect/>
          </a:stretch>
        </p:blipFill>
        <p:spPr bwMode="auto">
          <a:xfrm>
            <a:off x="4828287" y="4126790"/>
            <a:ext cx="1428750" cy="1963882"/>
          </a:xfrm>
          <a:prstGeom prst="rect">
            <a:avLst/>
          </a:prstGeom>
          <a:noFill/>
        </p:spPr>
      </p:pic>
      <p:sp>
        <p:nvSpPr>
          <p:cNvPr id="20" name="Rectangle 19"/>
          <p:cNvSpPr/>
          <p:nvPr/>
        </p:nvSpPr>
        <p:spPr>
          <a:xfrm>
            <a:off x="6519096" y="5253822"/>
            <a:ext cx="1558104" cy="923330"/>
          </a:xfrm>
          <a:prstGeom prst="rect">
            <a:avLst/>
          </a:prstGeom>
        </p:spPr>
        <p:txBody>
          <a:bodyPr wrap="square">
            <a:spAutoFit/>
          </a:bodyPr>
          <a:lstStyle/>
          <a:p>
            <a:pPr algn="ctr"/>
            <a:r>
              <a:rPr lang="en-GB" dirty="0" err="1" smtClean="0"/>
              <a:t>Kesh</a:t>
            </a:r>
            <a:r>
              <a:rPr lang="en-GB" dirty="0" smtClean="0"/>
              <a:t> </a:t>
            </a:r>
            <a:r>
              <a:rPr lang="en-GB" dirty="0" err="1" smtClean="0"/>
              <a:t>Morjaria</a:t>
            </a:r>
            <a:endParaRPr lang="en-GB" dirty="0" smtClean="0"/>
          </a:p>
          <a:p>
            <a:pPr algn="ctr"/>
            <a:r>
              <a:rPr lang="en-GB" dirty="0" smtClean="0"/>
              <a:t>Executive Director </a:t>
            </a:r>
            <a:endParaRPr lang="en-GB" dirty="0"/>
          </a:p>
        </p:txBody>
      </p:sp>
      <p:sp>
        <p:nvSpPr>
          <p:cNvPr id="21" name="Rectangle 20"/>
          <p:cNvSpPr/>
          <p:nvPr/>
        </p:nvSpPr>
        <p:spPr>
          <a:xfrm>
            <a:off x="9985662" y="4685253"/>
            <a:ext cx="1371600" cy="923330"/>
          </a:xfrm>
          <a:prstGeom prst="rect">
            <a:avLst/>
          </a:prstGeom>
        </p:spPr>
        <p:txBody>
          <a:bodyPr wrap="square">
            <a:spAutoFit/>
          </a:bodyPr>
          <a:lstStyle/>
          <a:p>
            <a:pPr algn="ctr"/>
            <a:r>
              <a:rPr lang="en-GB" dirty="0" err="1" smtClean="0"/>
              <a:t>Arun</a:t>
            </a:r>
            <a:r>
              <a:rPr lang="en-GB" dirty="0" smtClean="0"/>
              <a:t> </a:t>
            </a:r>
            <a:r>
              <a:rPr lang="en-GB" dirty="0" err="1" smtClean="0"/>
              <a:t>Jogani</a:t>
            </a:r>
            <a:r>
              <a:rPr lang="en-GB" dirty="0" smtClean="0"/>
              <a:t> </a:t>
            </a:r>
          </a:p>
          <a:p>
            <a:pPr algn="ctr"/>
            <a:r>
              <a:rPr lang="en-GB" dirty="0" smtClean="0"/>
              <a:t>Co-opted Member</a:t>
            </a:r>
            <a:endParaRPr lang="en-GB" dirty="0"/>
          </a:p>
        </p:txBody>
      </p:sp>
      <p:sp>
        <p:nvSpPr>
          <p:cNvPr id="24578" name="AutoShape 2" descr="Trustees – Shraman Arogy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4580" name="AutoShape 4" descr="Trustees – Shraman Arogy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2" name="Picture 6" descr="Trustees – Shraman Arogyam"/>
          <p:cNvPicPr>
            <a:picLocks noChangeAspect="1" noChangeArrowheads="1"/>
          </p:cNvPicPr>
          <p:nvPr/>
        </p:nvPicPr>
        <p:blipFill>
          <a:blip r:embed="rId5"/>
          <a:srcRect/>
          <a:stretch>
            <a:fillRect/>
          </a:stretch>
        </p:blipFill>
        <p:spPr bwMode="auto">
          <a:xfrm>
            <a:off x="8291390" y="4161692"/>
            <a:ext cx="1428750" cy="1934308"/>
          </a:xfrm>
          <a:prstGeom prst="rect">
            <a:avLst/>
          </a:prstGeom>
          <a:noFill/>
        </p:spPr>
      </p:pic>
      <p:pic>
        <p:nvPicPr>
          <p:cNvPr id="24583" name="Picture 7" descr="C:\Users\vyasn\Pictures\PHOTO-2020-11-09-12-54-34.jpg"/>
          <p:cNvPicPr>
            <a:picLocks noGrp="1" noChangeAspect="1" noChangeArrowheads="1"/>
          </p:cNvPicPr>
          <p:nvPr>
            <p:ph idx="1"/>
          </p:nvPr>
        </p:nvPicPr>
        <p:blipFill>
          <a:blip r:embed="rId6"/>
          <a:srcRect/>
          <a:stretch>
            <a:fillRect/>
          </a:stretch>
        </p:blipFill>
        <p:spPr bwMode="auto">
          <a:xfrm>
            <a:off x="920262" y="1609304"/>
            <a:ext cx="1752600" cy="1989680"/>
          </a:xfrm>
          <a:prstGeom prst="rect">
            <a:avLst/>
          </a:prstGeom>
          <a:noFill/>
        </p:spPr>
      </p:pic>
    </p:spTree>
    <p:extLst>
      <p:ext uri="{BB962C8B-B14F-4D97-AF65-F5344CB8AC3E}">
        <p14:creationId xmlns="" xmlns:p14="http://schemas.microsoft.com/office/powerpoint/2010/main" val="3615287971"/>
      </p:ext>
    </p:extLst>
  </p:cSld>
  <p:clrMapOvr>
    <a:masterClrMapping/>
  </p:clrMapOvr>
  <p:transition advTm="6703"/>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339969" y="507843"/>
            <a:ext cx="12203723" cy="600164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222222"/>
                </a:solidFill>
                <a:effectLst/>
                <a:latin typeface="Arial" pitchFamily="34" charset="0"/>
                <a:cs typeface="Arial" pitchFamily="34" charset="0"/>
              </a:rPr>
              <a:t>Dear colleagues and partners,</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I am writing to you to update you on the developments in the Conference on the Future of Europe.</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A number of developments have taken place in November and December:</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Release of the 3rd interim report of the Multilingual Digital Platform of the Conference on the Future of Europe as well as a report on the contributions to the Platform per Member States. Both reports are available under:</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1155CC"/>
                </a:solidFill>
                <a:effectLst/>
                <a:latin typeface="Arial" pitchFamily="34" charset="0"/>
                <a:cs typeface="Arial" pitchFamily="34" charset="0"/>
                <a:hlinkClick r:id="rId2"/>
              </a:rPr>
              <a:t>https://futureu.europa.eu/pages/reporting</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The European Citizens' Panel 2 ‘European democracy/values, rights, rule of law, security’ has just released its recommendations. These recommendations are available under: </a:t>
            </a:r>
            <a:r>
              <a:rPr kumimoji="0" lang="en-US" sz="1600" b="0" i="0" u="none" strike="noStrike" cap="none" normalizeH="0" baseline="0" dirty="0" smtClean="0">
                <a:ln>
                  <a:noFill/>
                </a:ln>
                <a:solidFill>
                  <a:srgbClr val="1155CC"/>
                </a:solidFill>
                <a:effectLst/>
                <a:latin typeface="Arial" pitchFamily="34" charset="0"/>
                <a:cs typeface="Arial" pitchFamily="34" charset="0"/>
                <a:hlinkClick r:id="rId3"/>
              </a:rPr>
              <a:t>https://futureu.europa.eu/assemblies/citizens-panels/f/299/</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The other European Citizens' Panels are pursuing their work and will issue their own recommendations in January and February 2022. You will find relevant information under the following links:</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Panel 1: Stronger economy, social justice, jobs/ education, youth, culture, sport/ digital transformation (link: </a:t>
            </a:r>
            <a:r>
              <a:rPr kumimoji="0" lang="en-US" sz="1600" b="0" i="0" u="none" strike="noStrike" cap="none" normalizeH="0" baseline="0" dirty="0" smtClean="0">
                <a:ln>
                  <a:noFill/>
                </a:ln>
                <a:solidFill>
                  <a:srgbClr val="1155CC"/>
                </a:solidFill>
                <a:effectLst/>
                <a:latin typeface="Arial" pitchFamily="34" charset="0"/>
                <a:cs typeface="Arial" pitchFamily="34" charset="0"/>
                <a:hlinkClick r:id="rId4"/>
              </a:rPr>
              <a:t>https://futureu.europa.eu/assemblies/citizens-panels/f/298/</a:t>
            </a:r>
            <a:r>
              <a:rPr kumimoji="0" lang="en-US" sz="1600" b="0" i="0" u="none" strike="noStrike" cap="none" normalizeH="0" baseline="0" dirty="0" smtClean="0">
                <a:ln>
                  <a:noFill/>
                </a:ln>
                <a:solidFill>
                  <a:srgbClr val="222222"/>
                </a:solidFill>
                <a:effectLst/>
                <a:latin typeface="Arial" pitchFamily="34" charset="0"/>
                <a:cs typeface="Arial" pitchFamily="34" charset="0"/>
              </a:rPr>
              <a:t>)</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Panel 3: Climate change, environment/health (link: </a:t>
            </a:r>
            <a:r>
              <a:rPr kumimoji="0" lang="en-US" sz="1600" b="0" i="0" u="none" strike="noStrike" cap="none" normalizeH="0" baseline="0" dirty="0" smtClean="0">
                <a:ln>
                  <a:noFill/>
                </a:ln>
                <a:solidFill>
                  <a:srgbClr val="1155CC"/>
                </a:solidFill>
                <a:effectLst/>
                <a:latin typeface="Arial" pitchFamily="34" charset="0"/>
                <a:cs typeface="Arial" pitchFamily="34" charset="0"/>
                <a:hlinkClick r:id="rId5"/>
              </a:rPr>
              <a:t>https://futureu.europa.eu/assemblies/citizens-panels/f/300/</a:t>
            </a:r>
            <a:r>
              <a:rPr kumimoji="0" lang="en-US" sz="1600" b="0" i="0" u="none" strike="noStrike" cap="none" normalizeH="0" baseline="0" dirty="0" smtClean="0">
                <a:ln>
                  <a:noFill/>
                </a:ln>
                <a:solidFill>
                  <a:srgbClr val="222222"/>
                </a:solidFill>
                <a:effectLst/>
                <a:latin typeface="Arial" pitchFamily="34" charset="0"/>
                <a:cs typeface="Arial" pitchFamily="34" charset="0"/>
              </a:rPr>
              <a:t>)</a:t>
            </a: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222222"/>
                </a:solidFill>
                <a:effectLst/>
                <a:latin typeface="Arial" pitchFamily="34" charset="0"/>
                <a:cs typeface="Arial" pitchFamily="34" charset="0"/>
              </a:rPr>
              <a:t>Panel 4: EU in the world/migration (link: </a:t>
            </a:r>
            <a:r>
              <a:rPr kumimoji="0" lang="en-US" sz="1600" b="0" i="0" u="none" strike="noStrike" cap="none" normalizeH="0" baseline="0" dirty="0" smtClean="0">
                <a:ln>
                  <a:noFill/>
                </a:ln>
                <a:solidFill>
                  <a:srgbClr val="1155CC"/>
                </a:solidFill>
                <a:effectLst/>
                <a:latin typeface="Arial" pitchFamily="34" charset="0"/>
                <a:cs typeface="Arial" pitchFamily="34" charset="0"/>
                <a:hlinkClick r:id="rId6"/>
              </a:rPr>
              <a:t>https://futureu.europa.eu/assemblies/citizens-panels/f/301/</a:t>
            </a:r>
            <a:r>
              <a:rPr kumimoji="0" lang="en-US" sz="1600" b="0" i="0" u="none" strike="noStrike" cap="none" normalizeH="0" baseline="0" dirty="0" smtClean="0">
                <a:ln>
                  <a:noFill/>
                </a:ln>
                <a:solidFill>
                  <a:srgbClr val="222222"/>
                </a:solidFill>
                <a:effectLst/>
                <a:latin typeface="Arial" pitchFamily="34" charset="0"/>
                <a:cs typeface="Arial" pitchFamily="34" charset="0"/>
              </a:rPr>
              <a: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77F9787-7516-419A-8384-ED95A0E36B58}"/>
              </a:ext>
            </a:extLst>
          </p:cNvPr>
          <p:cNvPicPr>
            <a:picLocks noChangeAspect="1"/>
          </p:cNvPicPr>
          <p:nvPr/>
        </p:nvPicPr>
        <p:blipFill>
          <a:blip r:embed="rId2"/>
          <a:stretch>
            <a:fillRect/>
          </a:stretch>
        </p:blipFill>
        <p:spPr>
          <a:xfrm>
            <a:off x="1206500" y="478302"/>
            <a:ext cx="9287998" cy="5894363"/>
          </a:xfrm>
          <a:prstGeom prst="rect">
            <a:avLst/>
          </a:prstGeom>
        </p:spPr>
      </p:pic>
    </p:spTree>
    <p:extLst>
      <p:ext uri="{BB962C8B-B14F-4D97-AF65-F5344CB8AC3E}">
        <p14:creationId xmlns:p14="http://schemas.microsoft.com/office/powerpoint/2010/main" xmlns="" val="553151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81D49E-19F2-4A1A-A97E-AF2D3A7FE931}"/>
              </a:ext>
            </a:extLst>
          </p:cNvPr>
          <p:cNvPicPr>
            <a:picLocks noChangeAspect="1"/>
          </p:cNvPicPr>
          <p:nvPr/>
        </p:nvPicPr>
        <p:blipFill>
          <a:blip r:embed="rId2"/>
          <a:stretch>
            <a:fillRect/>
          </a:stretch>
        </p:blipFill>
        <p:spPr>
          <a:xfrm>
            <a:off x="259227" y="0"/>
            <a:ext cx="4350544" cy="6386732"/>
          </a:xfrm>
          <a:prstGeom prst="rect">
            <a:avLst/>
          </a:prstGeom>
        </p:spPr>
      </p:pic>
      <p:pic>
        <p:nvPicPr>
          <p:cNvPr id="3" name="Picture 2">
            <a:extLst>
              <a:ext uri="{FF2B5EF4-FFF2-40B4-BE49-F238E27FC236}">
                <a16:creationId xmlns:a16="http://schemas.microsoft.com/office/drawing/2014/main" xmlns="" id="{8780D956-20A7-4172-B081-30314DC44004}"/>
              </a:ext>
            </a:extLst>
          </p:cNvPr>
          <p:cNvPicPr>
            <a:picLocks noChangeAspect="1"/>
          </p:cNvPicPr>
          <p:nvPr/>
        </p:nvPicPr>
        <p:blipFill>
          <a:blip r:embed="rId3"/>
          <a:stretch>
            <a:fillRect/>
          </a:stretch>
        </p:blipFill>
        <p:spPr>
          <a:xfrm>
            <a:off x="4789023" y="732472"/>
            <a:ext cx="7143750" cy="4295775"/>
          </a:xfrm>
          <a:prstGeom prst="rect">
            <a:avLst/>
          </a:prstGeom>
        </p:spPr>
      </p:pic>
    </p:spTree>
    <p:extLst>
      <p:ext uri="{BB962C8B-B14F-4D97-AF65-F5344CB8AC3E}">
        <p14:creationId xmlns:p14="http://schemas.microsoft.com/office/powerpoint/2010/main" xmlns="" val="3678832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garden&#10;&#10;Description automatically generated with low confidence">
            <a:extLst>
              <a:ext uri="{FF2B5EF4-FFF2-40B4-BE49-F238E27FC236}">
                <a16:creationId xmlns:a16="http://schemas.microsoft.com/office/drawing/2014/main" xmlns="" id="{4B957C3A-9EF2-441F-81B5-1B8577B5616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49339" y="-343095"/>
            <a:ext cx="4578481" cy="6858000"/>
          </a:xfrm>
          <a:prstGeom prst="rect">
            <a:avLst/>
          </a:prstGeom>
        </p:spPr>
      </p:pic>
      <p:pic>
        <p:nvPicPr>
          <p:cNvPr id="5" name="Picture 4" descr="A group of people posing for a photo&#10;&#10;Description automatically generated with medium confidence">
            <a:extLst>
              <a:ext uri="{FF2B5EF4-FFF2-40B4-BE49-F238E27FC236}">
                <a16:creationId xmlns:a16="http://schemas.microsoft.com/office/drawing/2014/main" xmlns="" id="{7A938DE2-0B6E-42B8-8CE8-7ABFA56EA96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64182" y="-118012"/>
            <a:ext cx="4578481" cy="6858000"/>
          </a:xfrm>
          <a:prstGeom prst="rect">
            <a:avLst/>
          </a:prstGeom>
        </p:spPr>
      </p:pic>
    </p:spTree>
    <p:extLst>
      <p:ext uri="{BB962C8B-B14F-4D97-AF65-F5344CB8AC3E}">
        <p14:creationId xmlns:p14="http://schemas.microsoft.com/office/powerpoint/2010/main" xmlns="" val="125252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under a tent&#10;&#10;Description automatically generated with medium confidence">
            <a:extLst>
              <a:ext uri="{FF2B5EF4-FFF2-40B4-BE49-F238E27FC236}">
                <a16:creationId xmlns:a16="http://schemas.microsoft.com/office/drawing/2014/main" xmlns="" id="{C83F1331-7C0F-479A-BA68-1A7C0E513F4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7216" y="330200"/>
            <a:ext cx="8108875" cy="6858000"/>
          </a:xfrm>
          <a:prstGeom prst="rect">
            <a:avLst/>
          </a:prstGeom>
        </p:spPr>
      </p:pic>
      <p:pic>
        <p:nvPicPr>
          <p:cNvPr id="5" name="Picture 4" descr="A picture containing grass, outdoor, person, child&#10;&#10;Description automatically generated">
            <a:extLst>
              <a:ext uri="{FF2B5EF4-FFF2-40B4-BE49-F238E27FC236}">
                <a16:creationId xmlns:a16="http://schemas.microsoft.com/office/drawing/2014/main" xmlns="" id="{49F45145-59A1-4934-9E82-A61B5B4FD8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97759" y="139700"/>
            <a:ext cx="4578481" cy="6858000"/>
          </a:xfrm>
          <a:prstGeom prst="rect">
            <a:avLst/>
          </a:prstGeom>
        </p:spPr>
      </p:pic>
    </p:spTree>
    <p:extLst>
      <p:ext uri="{BB962C8B-B14F-4D97-AF65-F5344CB8AC3E}">
        <p14:creationId xmlns:p14="http://schemas.microsoft.com/office/powerpoint/2010/main" xmlns="" val="1073689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46F2D9D4-EE89-4794-BD8B-BB70C7368D3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29784" y="0"/>
            <a:ext cx="5068007" cy="3019846"/>
          </a:xfrm>
          <a:prstGeom prst="rect">
            <a:avLst/>
          </a:prstGeom>
        </p:spPr>
      </p:pic>
      <p:pic>
        <p:nvPicPr>
          <p:cNvPr id="5" name="Picture 4" descr="A group of people wearing white robes&#10;&#10;Description automatically generated with low confidence">
            <a:extLst>
              <a:ext uri="{FF2B5EF4-FFF2-40B4-BE49-F238E27FC236}">
                <a16:creationId xmlns:a16="http://schemas.microsoft.com/office/drawing/2014/main" xmlns="" id="{A6F3CD51-9BF6-436C-9C1F-07556333C97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91200" y="2544814"/>
            <a:ext cx="5403897" cy="3810532"/>
          </a:xfrm>
          <a:prstGeom prst="rect">
            <a:avLst/>
          </a:prstGeom>
        </p:spPr>
      </p:pic>
    </p:spTree>
    <p:extLst>
      <p:ext uri="{BB962C8B-B14F-4D97-AF65-F5344CB8AC3E}">
        <p14:creationId xmlns:p14="http://schemas.microsoft.com/office/powerpoint/2010/main" xmlns="" val="613551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191796C-7096-4E34-99F5-412C495FD087}"/>
              </a:ext>
            </a:extLst>
          </p:cNvPr>
          <p:cNvPicPr>
            <a:picLocks noChangeAspect="1"/>
          </p:cNvPicPr>
          <p:nvPr/>
        </p:nvPicPr>
        <p:blipFill>
          <a:blip r:embed="rId2"/>
          <a:stretch>
            <a:fillRect/>
          </a:stretch>
        </p:blipFill>
        <p:spPr>
          <a:xfrm>
            <a:off x="1223889" y="1055077"/>
            <a:ext cx="9453489" cy="5275385"/>
          </a:xfrm>
          <a:prstGeom prst="rect">
            <a:avLst/>
          </a:prstGeom>
        </p:spPr>
      </p:pic>
    </p:spTree>
    <p:extLst>
      <p:ext uri="{BB962C8B-B14F-4D97-AF65-F5344CB8AC3E}">
        <p14:creationId xmlns:p14="http://schemas.microsoft.com/office/powerpoint/2010/main" xmlns="" val="751622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haking hands with a person&#10;&#10;Description automatically generated with medium confidence">
            <a:extLst>
              <a:ext uri="{FF2B5EF4-FFF2-40B4-BE49-F238E27FC236}">
                <a16:creationId xmlns:a16="http://schemas.microsoft.com/office/drawing/2014/main" xmlns="" id="{B2798314-8325-42F0-89B8-0DECCC54EF4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49774" y="702782"/>
            <a:ext cx="7692452" cy="4594160"/>
          </a:xfrm>
          <a:prstGeom prst="rect">
            <a:avLst/>
          </a:prstGeom>
        </p:spPr>
      </p:pic>
    </p:spTree>
    <p:extLst>
      <p:ext uri="{BB962C8B-B14F-4D97-AF65-F5344CB8AC3E}">
        <p14:creationId xmlns:p14="http://schemas.microsoft.com/office/powerpoint/2010/main" xmlns="" val="2806880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Description automatically generated with low confidence">
            <a:extLst>
              <a:ext uri="{FF2B5EF4-FFF2-40B4-BE49-F238E27FC236}">
                <a16:creationId xmlns:a16="http://schemas.microsoft.com/office/drawing/2014/main" xmlns="" id="{7E8C0EF7-61EC-4C40-AE48-90DA27450EF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28307"/>
            <a:ext cx="6309360" cy="4010585"/>
          </a:xfrm>
          <a:prstGeom prst="rect">
            <a:avLst/>
          </a:prstGeom>
        </p:spPr>
      </p:pic>
      <p:pic>
        <p:nvPicPr>
          <p:cNvPr id="5" name="Picture 4" descr="A group of people sitting at a table with microphones&#10;&#10;Description automatically generated with medium confidence">
            <a:extLst>
              <a:ext uri="{FF2B5EF4-FFF2-40B4-BE49-F238E27FC236}">
                <a16:creationId xmlns:a16="http://schemas.microsoft.com/office/drawing/2014/main" xmlns="" id="{440CB756-B411-47CA-A83E-6EE4DF53364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38150" y="375992"/>
            <a:ext cx="5553850" cy="3515216"/>
          </a:xfrm>
          <a:prstGeom prst="rect">
            <a:avLst/>
          </a:prstGeom>
        </p:spPr>
      </p:pic>
      <p:pic>
        <p:nvPicPr>
          <p:cNvPr id="7" name="Picture 6" descr="A group of people sitting at a table&#10;&#10;Description automatically generated with medium confidence">
            <a:extLst>
              <a:ext uri="{FF2B5EF4-FFF2-40B4-BE49-F238E27FC236}">
                <a16:creationId xmlns:a16="http://schemas.microsoft.com/office/drawing/2014/main" xmlns="" id="{B43E804B-3A26-4E4E-80D3-023D937314EB}"/>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12018" y="4138892"/>
            <a:ext cx="6794683" cy="3000794"/>
          </a:xfrm>
          <a:prstGeom prst="rect">
            <a:avLst/>
          </a:prstGeom>
        </p:spPr>
      </p:pic>
    </p:spTree>
    <p:extLst>
      <p:ext uri="{BB962C8B-B14F-4D97-AF65-F5344CB8AC3E}">
        <p14:creationId xmlns:p14="http://schemas.microsoft.com/office/powerpoint/2010/main" xmlns="" val="4244110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E87C20C4-F820-495C-91BD-35D7D7922DC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5810" y="240690"/>
            <a:ext cx="6592220" cy="4182059"/>
          </a:xfrm>
          <a:prstGeom prst="rect">
            <a:avLst/>
          </a:prstGeom>
        </p:spPr>
      </p:pic>
      <p:pic>
        <p:nvPicPr>
          <p:cNvPr id="4" name="Picture 3">
            <a:extLst>
              <a:ext uri="{FF2B5EF4-FFF2-40B4-BE49-F238E27FC236}">
                <a16:creationId xmlns:a16="http://schemas.microsoft.com/office/drawing/2014/main" xmlns="" id="{45174E65-3547-4ABF-876B-B1982C5B6816}"/>
              </a:ext>
            </a:extLst>
          </p:cNvPr>
          <p:cNvPicPr>
            <a:picLocks noChangeAspect="1"/>
          </p:cNvPicPr>
          <p:nvPr/>
        </p:nvPicPr>
        <p:blipFill>
          <a:blip r:embed="rId3"/>
          <a:stretch>
            <a:fillRect/>
          </a:stretch>
        </p:blipFill>
        <p:spPr>
          <a:xfrm>
            <a:off x="3230880" y="3093720"/>
            <a:ext cx="5730240" cy="670560"/>
          </a:xfrm>
          <a:prstGeom prst="rect">
            <a:avLst/>
          </a:prstGeom>
        </p:spPr>
      </p:pic>
      <p:graphicFrame>
        <p:nvGraphicFramePr>
          <p:cNvPr id="5" name="Table 4">
            <a:extLst>
              <a:ext uri="{FF2B5EF4-FFF2-40B4-BE49-F238E27FC236}">
                <a16:creationId xmlns:a16="http://schemas.microsoft.com/office/drawing/2014/main" xmlns="" id="{4FD79C41-99D3-4B69-8484-9951FC8F0355}"/>
              </a:ext>
            </a:extLst>
          </p:cNvPr>
          <p:cNvGraphicFramePr>
            <a:graphicFrameLocks noGrp="1"/>
          </p:cNvGraphicFramePr>
          <p:nvPr>
            <p:extLst>
              <p:ext uri="{D42A27DB-BD31-4B8C-83A1-F6EECF244321}">
                <p14:modId xmlns:p14="http://schemas.microsoft.com/office/powerpoint/2010/main" xmlns="" val="1767913057"/>
              </p:ext>
            </p:extLst>
          </p:nvPr>
        </p:nvGraphicFramePr>
        <p:xfrm>
          <a:off x="876300" y="5372005"/>
          <a:ext cx="9169400" cy="819150"/>
        </p:xfrm>
        <a:graphic>
          <a:graphicData uri="http://schemas.openxmlformats.org/drawingml/2006/table">
            <a:tbl>
              <a:tblPr firstRow="1" firstCol="1" bandRow="1"/>
              <a:tblGrid>
                <a:gridCol w="9169400">
                  <a:extLst>
                    <a:ext uri="{9D8B030D-6E8A-4147-A177-3AD203B41FA5}">
                      <a16:colId xmlns:a16="http://schemas.microsoft.com/office/drawing/2014/main" xmlns="" val="924751786"/>
                    </a:ext>
                  </a:extLst>
                </a:gridCol>
              </a:tblGrid>
              <a:tr h="44450">
                <a:tc>
                  <a:txBody>
                    <a:bodyPr/>
                    <a:lstStyle/>
                    <a:p>
                      <a:pPr algn="just">
                        <a:lnSpc>
                          <a:spcPct val="107000"/>
                        </a:lnSpc>
                        <a:spcAft>
                          <a:spcPts val="800"/>
                        </a:spcAft>
                      </a:pPr>
                      <a:r>
                        <a:rPr lang="en-GB" sz="3200" dirty="0">
                          <a:effectLst/>
                          <a:latin typeface="Georgia" panose="02040502050405020303" pitchFamily="18" charset="0"/>
                          <a:ea typeface="Calibri" panose="020F0502020204030204" pitchFamily="34" charset="0"/>
                          <a:cs typeface="Times New Roman" panose="02020603050405020304" pitchFamily="18" charset="0"/>
                        </a:rPr>
                        <a:t>BRIDGING GAPS – MIGRANTS &amp; REFUGEES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6399423"/>
                  </a:ext>
                </a:extLst>
              </a:tr>
            </a:tbl>
          </a:graphicData>
        </a:graphic>
      </p:graphicFrame>
    </p:spTree>
    <p:extLst>
      <p:ext uri="{BB962C8B-B14F-4D97-AF65-F5344CB8AC3E}">
        <p14:creationId xmlns:p14="http://schemas.microsoft.com/office/powerpoint/2010/main" xmlns="" val="312659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2779" y="2060764"/>
            <a:ext cx="3016347" cy="1325563"/>
          </a:xfrm>
        </p:spPr>
        <p:txBody>
          <a:bodyPr>
            <a:normAutofit/>
          </a:bodyPr>
          <a:lstStyle/>
          <a:p>
            <a:r>
              <a:rPr lang="en-GB" dirty="0">
                <a:solidFill>
                  <a:srgbClr val="FFFFFF"/>
                </a:solidFill>
              </a:rPr>
              <a:t>What we do</a:t>
            </a:r>
          </a:p>
        </p:txBody>
      </p:sp>
      <p:sp>
        <p:nvSpPr>
          <p:cNvPr id="3" name="Content Placeholder 2"/>
          <p:cNvSpPr>
            <a:spLocks noGrp="1"/>
          </p:cNvSpPr>
          <p:nvPr>
            <p:ph sz="half" idx="1"/>
          </p:nvPr>
        </p:nvSpPr>
        <p:spPr>
          <a:xfrm>
            <a:off x="3854547" y="620742"/>
            <a:ext cx="7723163" cy="5681584"/>
          </a:xfrm>
        </p:spPr>
        <p:txBody>
          <a:bodyPr>
            <a:normAutofit lnSpcReduction="10000"/>
          </a:bodyPr>
          <a:lstStyle/>
          <a:p>
            <a:pPr marL="0" indent="0">
              <a:lnSpc>
                <a:spcPct val="70000"/>
              </a:lnSpc>
              <a:buNone/>
            </a:pPr>
            <a:endParaRPr lang="en-GB" sz="1800" b="1" dirty="0">
              <a:solidFill>
                <a:srgbClr val="FFFFFF"/>
              </a:solidFill>
              <a:latin typeface="Arial" panose="020B0604020202020204" pitchFamily="34" charset="0"/>
              <a:ea typeface="Calibri" panose="020F0502020204030204" pitchFamily="34" charset="0"/>
            </a:endParaRPr>
          </a:p>
          <a:p>
            <a:pPr marL="0" indent="0">
              <a:lnSpc>
                <a:spcPct val="70000"/>
              </a:lnSpc>
              <a:buNone/>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To </a:t>
            </a:r>
            <a:r>
              <a:rPr lang="en-GB" sz="1800" b="1" dirty="0" smtClean="0">
                <a:solidFill>
                  <a:srgbClr val="FFFFFF"/>
                </a:solidFill>
                <a:latin typeface="Arial" panose="020B0604020202020204" pitchFamily="34" charset="0"/>
                <a:ea typeface="Calibri" panose="020F0502020204030204" pitchFamily="34" charset="0"/>
              </a:rPr>
              <a:t>support  countries </a:t>
            </a:r>
            <a:r>
              <a:rPr lang="en-GB" sz="1800" b="1" dirty="0">
                <a:solidFill>
                  <a:srgbClr val="FFFFFF"/>
                </a:solidFill>
                <a:latin typeface="Arial" panose="020B0604020202020204" pitchFamily="34" charset="0"/>
                <a:ea typeface="Calibri" panose="020F0502020204030204" pitchFamily="34" charset="0"/>
              </a:rPr>
              <a:t>set up Hindu Umbrella organisations</a:t>
            </a:r>
          </a:p>
          <a:p>
            <a:pPr>
              <a:lnSpc>
                <a:spcPct val="70000"/>
              </a:lnSpc>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 </a:t>
            </a:r>
            <a:r>
              <a:rPr lang="en-GB" sz="1800" b="1" dirty="0" smtClean="0">
                <a:solidFill>
                  <a:srgbClr val="FFFFFF"/>
                </a:solidFill>
                <a:latin typeface="Arial" panose="020B0604020202020204" pitchFamily="34" charset="0"/>
                <a:ea typeface="Calibri" panose="020F0502020204030204" pitchFamily="34" charset="0"/>
              </a:rPr>
              <a:t>Support  </a:t>
            </a:r>
            <a:r>
              <a:rPr lang="en-GB" sz="1800" b="1" dirty="0">
                <a:solidFill>
                  <a:srgbClr val="FFFFFF"/>
                </a:solidFill>
                <a:latin typeface="Arial" panose="020B0604020202020204" pitchFamily="34" charset="0"/>
                <a:ea typeface="Calibri" panose="020F0502020204030204" pitchFamily="34" charset="0"/>
              </a:rPr>
              <a:t>Hindu Communities in Europe  recognition </a:t>
            </a:r>
            <a:r>
              <a:rPr lang="en-GB" sz="1800" b="1" dirty="0" smtClean="0">
                <a:solidFill>
                  <a:srgbClr val="FFFFFF"/>
                </a:solidFill>
                <a:latin typeface="Arial" panose="020B0604020202020204" pitchFamily="34" charset="0"/>
                <a:ea typeface="Calibri" panose="020F0502020204030204" pitchFamily="34" charset="0"/>
              </a:rPr>
              <a:t> by Govt.</a:t>
            </a: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Create awareness on  the positive contributions of the Hindu </a:t>
            </a:r>
            <a:endParaRPr lang="en-GB" sz="1800" b="1" dirty="0" smtClean="0">
              <a:solidFill>
                <a:srgbClr val="FFFFFF"/>
              </a:solidFill>
              <a:latin typeface="Arial" panose="020B0604020202020204" pitchFamily="34" charset="0"/>
              <a:ea typeface="Calibri" panose="020F0502020204030204" pitchFamily="34" charset="0"/>
            </a:endParaRPr>
          </a:p>
          <a:p>
            <a:pPr>
              <a:lnSpc>
                <a:spcPct val="70000"/>
              </a:lnSpc>
            </a:pPr>
            <a:r>
              <a:rPr lang="en-GB" sz="1800" b="1" dirty="0" smtClean="0">
                <a:solidFill>
                  <a:srgbClr val="FFFFFF"/>
                </a:solidFill>
                <a:latin typeface="Arial" panose="020B0604020202020204" pitchFamily="34" charset="0"/>
                <a:ea typeface="Calibri" panose="020F0502020204030204" pitchFamily="34" charset="0"/>
              </a:rPr>
              <a:t>Communities </a:t>
            </a:r>
            <a:r>
              <a:rPr lang="en-GB" sz="1800" b="1" dirty="0">
                <a:solidFill>
                  <a:srgbClr val="FFFFFF"/>
                </a:solidFill>
                <a:latin typeface="Arial" panose="020B0604020202020204" pitchFamily="34" charset="0"/>
                <a:ea typeface="Calibri" panose="020F0502020204030204" pitchFamily="34" charset="0"/>
              </a:rPr>
              <a:t>in Europe </a:t>
            </a:r>
          </a:p>
          <a:p>
            <a:pPr>
              <a:lnSpc>
                <a:spcPct val="70000"/>
              </a:lnSpc>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Get involved in different types of Interfaith Dialogue with all faith </a:t>
            </a:r>
            <a:endParaRPr lang="en-GB" sz="1800" b="1" dirty="0" smtClean="0">
              <a:solidFill>
                <a:srgbClr val="FFFFFF"/>
              </a:solidFill>
              <a:latin typeface="Arial" panose="020B0604020202020204" pitchFamily="34" charset="0"/>
              <a:ea typeface="Calibri" panose="020F0502020204030204" pitchFamily="34" charset="0"/>
            </a:endParaRPr>
          </a:p>
          <a:p>
            <a:pPr>
              <a:lnSpc>
                <a:spcPct val="70000"/>
              </a:lnSpc>
            </a:pPr>
            <a:r>
              <a:rPr lang="en-GB" sz="1800" b="1" dirty="0" smtClean="0">
                <a:solidFill>
                  <a:srgbClr val="FFFFFF"/>
                </a:solidFill>
                <a:latin typeface="Arial" panose="020B0604020202020204" pitchFamily="34" charset="0"/>
                <a:ea typeface="Calibri" panose="020F0502020204030204" pitchFamily="34" charset="0"/>
              </a:rPr>
              <a:t>and </a:t>
            </a:r>
            <a:r>
              <a:rPr lang="en-GB" sz="1800" b="1" dirty="0">
                <a:solidFill>
                  <a:srgbClr val="FFFFFF"/>
                </a:solidFill>
                <a:latin typeface="Arial" panose="020B0604020202020204" pitchFamily="34" charset="0"/>
                <a:ea typeface="Calibri" panose="020F0502020204030204" pitchFamily="34" charset="0"/>
              </a:rPr>
              <a:t>convictional communities in Europe</a:t>
            </a:r>
          </a:p>
          <a:p>
            <a:pPr>
              <a:lnSpc>
                <a:spcPct val="70000"/>
              </a:lnSpc>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 Help Hindu minorities that are being persecuted and/or </a:t>
            </a:r>
            <a:endParaRPr lang="en-GB" sz="1800" b="1" dirty="0" smtClean="0">
              <a:solidFill>
                <a:srgbClr val="FFFFFF"/>
              </a:solidFill>
              <a:latin typeface="Arial" panose="020B0604020202020204" pitchFamily="34" charset="0"/>
              <a:ea typeface="Calibri" panose="020F0502020204030204" pitchFamily="34" charset="0"/>
            </a:endParaRPr>
          </a:p>
          <a:p>
            <a:pPr>
              <a:lnSpc>
                <a:spcPct val="70000"/>
              </a:lnSpc>
              <a:buNone/>
            </a:pPr>
            <a:r>
              <a:rPr lang="en-GB" sz="1800" b="1" dirty="0" smtClean="0">
                <a:solidFill>
                  <a:srgbClr val="FFFFFF"/>
                </a:solidFill>
                <a:latin typeface="Arial" panose="020B0604020202020204" pitchFamily="34" charset="0"/>
                <a:ea typeface="Calibri" panose="020F0502020204030204" pitchFamily="34" charset="0"/>
              </a:rPr>
              <a:t>    discriminated </a:t>
            </a:r>
            <a:r>
              <a:rPr lang="en-GB" sz="1800" b="1" dirty="0">
                <a:solidFill>
                  <a:srgbClr val="FFFFFF"/>
                </a:solidFill>
                <a:latin typeface="Arial" panose="020B0604020202020204" pitchFamily="34" charset="0"/>
                <a:ea typeface="Calibri" panose="020F0502020204030204" pitchFamily="34" charset="0"/>
              </a:rPr>
              <a:t>around the world by creating awareness in </a:t>
            </a:r>
            <a:r>
              <a:rPr lang="en-GB" sz="1800" b="1" dirty="0" smtClean="0">
                <a:solidFill>
                  <a:srgbClr val="FFFFFF"/>
                </a:solidFill>
                <a:latin typeface="Arial" panose="020B0604020202020204" pitchFamily="34" charset="0"/>
                <a:ea typeface="Calibri" panose="020F0502020204030204" pitchFamily="34" charset="0"/>
              </a:rPr>
              <a:t>Europe</a:t>
            </a:r>
          </a:p>
          <a:p>
            <a:pPr>
              <a:lnSpc>
                <a:spcPct val="70000"/>
              </a:lnSpc>
              <a:buNone/>
            </a:pPr>
            <a:r>
              <a:rPr lang="en-GB" sz="1800" b="1" dirty="0" smtClean="0">
                <a:solidFill>
                  <a:srgbClr val="FFFFFF"/>
                </a:solidFill>
                <a:latin typeface="Arial" panose="020B0604020202020204" pitchFamily="34" charset="0"/>
                <a:ea typeface="Calibri" panose="020F0502020204030204" pitchFamily="34" charset="0"/>
              </a:rPr>
              <a:t>    </a:t>
            </a:r>
            <a:r>
              <a:rPr lang="en-GB" sz="1800" b="1" dirty="0">
                <a:solidFill>
                  <a:srgbClr val="FFFFFF"/>
                </a:solidFill>
                <a:latin typeface="Arial" panose="020B0604020202020204" pitchFamily="34" charset="0"/>
                <a:ea typeface="Calibri" panose="020F0502020204030204" pitchFamily="34" charset="0"/>
              </a:rPr>
              <a:t>especially at the EU institutions</a:t>
            </a:r>
          </a:p>
          <a:p>
            <a:pPr>
              <a:lnSpc>
                <a:spcPct val="70000"/>
              </a:lnSpc>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Combat, discrimination, hate crimes and </a:t>
            </a:r>
            <a:r>
              <a:rPr lang="en-GB" sz="1800" b="1" dirty="0" smtClean="0">
                <a:solidFill>
                  <a:srgbClr val="FFFFFF"/>
                </a:solidFill>
                <a:latin typeface="Arial" panose="020B0604020202020204" pitchFamily="34" charset="0"/>
                <a:ea typeface="Calibri" panose="020F0502020204030204" pitchFamily="34" charset="0"/>
              </a:rPr>
              <a:t>speech</a:t>
            </a: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endParaRPr lang="en-GB" sz="1800" b="1" dirty="0">
              <a:solidFill>
                <a:srgbClr val="FFFFFF"/>
              </a:solidFill>
              <a:latin typeface="Arial" panose="020B0604020202020204" pitchFamily="34" charset="0"/>
              <a:ea typeface="Calibri" panose="020F0502020204030204" pitchFamily="34" charset="0"/>
            </a:endParaRPr>
          </a:p>
          <a:p>
            <a:pPr>
              <a:lnSpc>
                <a:spcPct val="70000"/>
              </a:lnSpc>
            </a:pPr>
            <a:r>
              <a:rPr lang="en-GB" sz="1800" b="1" dirty="0">
                <a:solidFill>
                  <a:srgbClr val="FFFFFF"/>
                </a:solidFill>
                <a:latin typeface="Arial" panose="020B0604020202020204" pitchFamily="34" charset="0"/>
                <a:ea typeface="Calibri" panose="020F0502020204030204" pitchFamily="34" charset="0"/>
              </a:rPr>
              <a:t>Monitor textbooks in Europe and how they portray Hinduism</a:t>
            </a:r>
            <a:endParaRPr lang="en-GB" sz="1800" dirty="0">
              <a:solidFill>
                <a:srgbClr val="FFFFFF"/>
              </a:solidFill>
            </a:endParaRPr>
          </a:p>
        </p:txBody>
      </p:sp>
      <p:sp>
        <p:nvSpPr>
          <p:cNvPr id="5" name="Content Placeholder 4"/>
          <p:cNvSpPr>
            <a:spLocks noGrp="1"/>
          </p:cNvSpPr>
          <p:nvPr>
            <p:ph sz="half" idx="2"/>
          </p:nvPr>
        </p:nvSpPr>
        <p:spPr>
          <a:xfrm>
            <a:off x="838200" y="2266345"/>
            <a:ext cx="5097780" cy="3910617"/>
          </a:xfrm>
        </p:spPr>
        <p:txBody>
          <a:bodyPr>
            <a:normAutofit lnSpcReduction="10000"/>
          </a:bodyPr>
          <a:lstStyle/>
          <a:p>
            <a:endParaRPr lang="en-GB" sz="2400" dirty="0">
              <a:solidFill>
                <a:srgbClr val="FFFFFF"/>
              </a:solidFill>
            </a:endParaRPr>
          </a:p>
          <a:p>
            <a:endParaRPr lang="en-GB" sz="2400" dirty="0">
              <a:solidFill>
                <a:srgbClr val="FFFFFF"/>
              </a:solidFill>
            </a:endParaRPr>
          </a:p>
        </p:txBody>
      </p:sp>
    </p:spTree>
    <p:extLst>
      <p:ext uri="{BB962C8B-B14F-4D97-AF65-F5344CB8AC3E}">
        <p14:creationId xmlns="" xmlns:p14="http://schemas.microsoft.com/office/powerpoint/2010/main" val="4284844436"/>
      </p:ext>
    </p:extLst>
  </p:cSld>
  <p:clrMapOvr>
    <a:masterClrMapping/>
  </p:clrMapOvr>
  <p:transition advTm="3734">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xmlns="" id="{35CC736A-3A6D-443E-A766-869C32931FE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68117" y="0"/>
            <a:ext cx="8855765" cy="6858000"/>
          </a:xfrm>
          <a:prstGeom prst="rect">
            <a:avLst/>
          </a:prstGeom>
        </p:spPr>
      </p:pic>
    </p:spTree>
    <p:extLst>
      <p:ext uri="{BB962C8B-B14F-4D97-AF65-F5344CB8AC3E}">
        <p14:creationId xmlns:p14="http://schemas.microsoft.com/office/powerpoint/2010/main" xmlns="" val="281201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FDC24E2-6AF3-42FC-9C20-BAE8D58592E5}"/>
              </a:ext>
            </a:extLst>
          </p:cNvPr>
          <p:cNvPicPr>
            <a:picLocks noChangeAspect="1"/>
          </p:cNvPicPr>
          <p:nvPr/>
        </p:nvPicPr>
        <p:blipFill>
          <a:blip r:embed="rId2"/>
          <a:stretch>
            <a:fillRect/>
          </a:stretch>
        </p:blipFill>
        <p:spPr>
          <a:xfrm>
            <a:off x="124776" y="-1"/>
            <a:ext cx="11649881" cy="6569613"/>
          </a:xfrm>
          <a:prstGeom prst="rect">
            <a:avLst/>
          </a:prstGeom>
        </p:spPr>
      </p:pic>
    </p:spTree>
    <p:extLst>
      <p:ext uri="{BB962C8B-B14F-4D97-AF65-F5344CB8AC3E}">
        <p14:creationId xmlns:p14="http://schemas.microsoft.com/office/powerpoint/2010/main" xmlns="" val="180725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82039F-4290-42E5-AB22-AB1858B851E0}"/>
              </a:ext>
            </a:extLst>
          </p:cNvPr>
          <p:cNvPicPr>
            <a:picLocks noChangeAspect="1"/>
          </p:cNvPicPr>
          <p:nvPr/>
        </p:nvPicPr>
        <p:blipFill>
          <a:blip r:embed="rId2" cstate="print"/>
          <a:stretch>
            <a:fillRect/>
          </a:stretch>
        </p:blipFill>
        <p:spPr>
          <a:xfrm>
            <a:off x="395944" y="76200"/>
            <a:ext cx="3906495" cy="2601686"/>
          </a:xfrm>
          <a:prstGeom prst="rect">
            <a:avLst/>
          </a:prstGeom>
        </p:spPr>
      </p:pic>
      <p:pic>
        <p:nvPicPr>
          <p:cNvPr id="3" name="Picture 2">
            <a:extLst>
              <a:ext uri="{FF2B5EF4-FFF2-40B4-BE49-F238E27FC236}">
                <a16:creationId xmlns:a16="http://schemas.microsoft.com/office/drawing/2014/main" xmlns="" id="{1A824934-C76B-44C0-97C8-51F1202E8DAE}"/>
              </a:ext>
            </a:extLst>
          </p:cNvPr>
          <p:cNvPicPr>
            <a:picLocks noChangeAspect="1"/>
          </p:cNvPicPr>
          <p:nvPr/>
        </p:nvPicPr>
        <p:blipFill>
          <a:blip r:embed="rId3"/>
          <a:stretch>
            <a:fillRect/>
          </a:stretch>
        </p:blipFill>
        <p:spPr>
          <a:xfrm>
            <a:off x="5555468" y="76200"/>
            <a:ext cx="6410559" cy="6248400"/>
          </a:xfrm>
          <a:prstGeom prst="rect">
            <a:avLst/>
          </a:prstGeom>
        </p:spPr>
      </p:pic>
      <p:pic>
        <p:nvPicPr>
          <p:cNvPr id="4" name="Picture 3">
            <a:extLst>
              <a:ext uri="{FF2B5EF4-FFF2-40B4-BE49-F238E27FC236}">
                <a16:creationId xmlns:a16="http://schemas.microsoft.com/office/drawing/2014/main" xmlns="" id="{47D7C163-05C9-4E3C-983F-5CB1E90646EE}"/>
              </a:ext>
            </a:extLst>
          </p:cNvPr>
          <p:cNvPicPr>
            <a:picLocks noChangeAspect="1"/>
          </p:cNvPicPr>
          <p:nvPr/>
        </p:nvPicPr>
        <p:blipFill>
          <a:blip r:embed="rId4"/>
          <a:stretch>
            <a:fillRect/>
          </a:stretch>
        </p:blipFill>
        <p:spPr>
          <a:xfrm>
            <a:off x="395944" y="3074276"/>
            <a:ext cx="4916285" cy="3478924"/>
          </a:xfrm>
          <a:prstGeom prst="rect">
            <a:avLst/>
          </a:prstGeom>
        </p:spPr>
      </p:pic>
    </p:spTree>
    <p:extLst>
      <p:ext uri="{BB962C8B-B14F-4D97-AF65-F5344CB8AC3E}">
        <p14:creationId xmlns:p14="http://schemas.microsoft.com/office/powerpoint/2010/main" xmlns="" val="1612752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C3C23A-025C-4411-98B3-06108FBAE3BE}"/>
              </a:ext>
            </a:extLst>
          </p:cNvPr>
          <p:cNvPicPr>
            <a:picLocks noChangeAspect="1"/>
          </p:cNvPicPr>
          <p:nvPr/>
        </p:nvPicPr>
        <p:blipFill>
          <a:blip r:embed="rId2"/>
          <a:stretch>
            <a:fillRect/>
          </a:stretch>
        </p:blipFill>
        <p:spPr>
          <a:xfrm>
            <a:off x="1409700" y="304800"/>
            <a:ext cx="4686300" cy="6248400"/>
          </a:xfrm>
          <a:prstGeom prst="rect">
            <a:avLst/>
          </a:prstGeom>
        </p:spPr>
      </p:pic>
      <p:pic>
        <p:nvPicPr>
          <p:cNvPr id="3" name="Picture 2">
            <a:extLst>
              <a:ext uri="{FF2B5EF4-FFF2-40B4-BE49-F238E27FC236}">
                <a16:creationId xmlns:a16="http://schemas.microsoft.com/office/drawing/2014/main" xmlns="" id="{89674F87-BD44-4826-957B-14BBD00E362F}"/>
              </a:ext>
            </a:extLst>
          </p:cNvPr>
          <p:cNvPicPr>
            <a:picLocks noChangeAspect="1"/>
          </p:cNvPicPr>
          <p:nvPr/>
        </p:nvPicPr>
        <p:blipFill>
          <a:blip r:embed="rId3"/>
          <a:stretch>
            <a:fillRect/>
          </a:stretch>
        </p:blipFill>
        <p:spPr>
          <a:xfrm>
            <a:off x="1409700" y="304800"/>
            <a:ext cx="9372600" cy="6248400"/>
          </a:xfrm>
          <a:prstGeom prst="rect">
            <a:avLst/>
          </a:prstGeom>
        </p:spPr>
      </p:pic>
    </p:spTree>
    <p:extLst>
      <p:ext uri="{BB962C8B-B14F-4D97-AF65-F5344CB8AC3E}">
        <p14:creationId xmlns:p14="http://schemas.microsoft.com/office/powerpoint/2010/main" xmlns="" val="2410314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3871D4B-692A-41DC-BF29-89F3197180CD}"/>
              </a:ext>
            </a:extLst>
          </p:cNvPr>
          <p:cNvPicPr>
            <a:picLocks noChangeAspect="1"/>
          </p:cNvPicPr>
          <p:nvPr/>
        </p:nvPicPr>
        <p:blipFill>
          <a:blip r:embed="rId2"/>
          <a:stretch>
            <a:fillRect/>
          </a:stretch>
        </p:blipFill>
        <p:spPr>
          <a:xfrm>
            <a:off x="1409700" y="304800"/>
            <a:ext cx="9372600" cy="6248400"/>
          </a:xfrm>
          <a:prstGeom prst="rect">
            <a:avLst/>
          </a:prstGeom>
        </p:spPr>
      </p:pic>
    </p:spTree>
    <p:extLst>
      <p:ext uri="{BB962C8B-B14F-4D97-AF65-F5344CB8AC3E}">
        <p14:creationId xmlns:p14="http://schemas.microsoft.com/office/powerpoint/2010/main" xmlns="" val="931624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1D270E6-2E1C-4762-BBE6-BA5E7035E068}"/>
              </a:ext>
            </a:extLst>
          </p:cNvPr>
          <p:cNvPicPr>
            <a:picLocks noChangeAspect="1"/>
          </p:cNvPicPr>
          <p:nvPr/>
        </p:nvPicPr>
        <p:blipFill>
          <a:blip r:embed="rId2"/>
          <a:stretch>
            <a:fillRect/>
          </a:stretch>
        </p:blipFill>
        <p:spPr>
          <a:xfrm>
            <a:off x="1659988" y="225084"/>
            <a:ext cx="9551963" cy="6858000"/>
          </a:xfrm>
          <a:prstGeom prst="rect">
            <a:avLst/>
          </a:prstGeom>
        </p:spPr>
      </p:pic>
    </p:spTree>
    <p:extLst>
      <p:ext uri="{BB962C8B-B14F-4D97-AF65-F5344CB8AC3E}">
        <p14:creationId xmlns:p14="http://schemas.microsoft.com/office/powerpoint/2010/main" xmlns="" val="2487373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low confidence">
            <a:extLst>
              <a:ext uri="{FF2B5EF4-FFF2-40B4-BE49-F238E27FC236}">
                <a16:creationId xmlns:a16="http://schemas.microsoft.com/office/drawing/2014/main" xmlns="" id="{3C41BDB9-FE2B-4DE9-AF15-C277C509EE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2244725" y="-1311275"/>
            <a:ext cx="6858000" cy="9480550"/>
          </a:xfrm>
          <a:prstGeom prst="rect">
            <a:avLst/>
          </a:prstGeom>
        </p:spPr>
      </p:pic>
    </p:spTree>
    <p:extLst>
      <p:ext uri="{BB962C8B-B14F-4D97-AF65-F5344CB8AC3E}">
        <p14:creationId xmlns:p14="http://schemas.microsoft.com/office/powerpoint/2010/main" xmlns="" val="1896524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low confidence">
            <a:extLst>
              <a:ext uri="{FF2B5EF4-FFF2-40B4-BE49-F238E27FC236}">
                <a16:creationId xmlns:a16="http://schemas.microsoft.com/office/drawing/2014/main" xmlns="" id="{5077B24A-E919-4C3F-9BA6-BB179F6B389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5162550" y="615950"/>
            <a:ext cx="5981700" cy="5994400"/>
          </a:xfrm>
          <a:prstGeom prst="rect">
            <a:avLst/>
          </a:prstGeom>
        </p:spPr>
      </p:pic>
      <p:pic>
        <p:nvPicPr>
          <p:cNvPr id="2" name="Picture 1">
            <a:extLst>
              <a:ext uri="{FF2B5EF4-FFF2-40B4-BE49-F238E27FC236}">
                <a16:creationId xmlns:a16="http://schemas.microsoft.com/office/drawing/2014/main" xmlns="" id="{8A499405-A60E-4700-A3CE-1681778EF630}"/>
              </a:ext>
            </a:extLst>
          </p:cNvPr>
          <p:cNvPicPr>
            <a:picLocks noChangeAspect="1"/>
          </p:cNvPicPr>
          <p:nvPr/>
        </p:nvPicPr>
        <p:blipFill>
          <a:blip r:embed="rId4"/>
          <a:stretch>
            <a:fillRect/>
          </a:stretch>
        </p:blipFill>
        <p:spPr>
          <a:xfrm>
            <a:off x="279400" y="761851"/>
            <a:ext cx="4660900" cy="3429297"/>
          </a:xfrm>
          <a:prstGeom prst="rect">
            <a:avLst/>
          </a:prstGeom>
        </p:spPr>
      </p:pic>
    </p:spTree>
    <p:extLst>
      <p:ext uri="{BB962C8B-B14F-4D97-AF65-F5344CB8AC3E}">
        <p14:creationId xmlns:p14="http://schemas.microsoft.com/office/powerpoint/2010/main" xmlns="" val="831209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low confidence">
            <a:extLst>
              <a:ext uri="{FF2B5EF4-FFF2-40B4-BE49-F238E27FC236}">
                <a16:creationId xmlns:a16="http://schemas.microsoft.com/office/drawing/2014/main" xmlns="" id="{9DAAD786-F356-49E9-9755-910C23EB51D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88901" y="965200"/>
            <a:ext cx="6032500" cy="5143500"/>
          </a:xfrm>
          <a:prstGeom prst="rect">
            <a:avLst/>
          </a:prstGeom>
        </p:spPr>
      </p:pic>
      <p:pic>
        <p:nvPicPr>
          <p:cNvPr id="5" name="Picture 4" descr="A group of people in a circle&#10;&#10;Description automatically generated with low confidence">
            <a:extLst>
              <a:ext uri="{FF2B5EF4-FFF2-40B4-BE49-F238E27FC236}">
                <a16:creationId xmlns:a16="http://schemas.microsoft.com/office/drawing/2014/main" xmlns="" id="{BBEF7480-2F5B-4F8B-A161-83196DD6A1C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5905500" y="952500"/>
            <a:ext cx="6362700" cy="5143500"/>
          </a:xfrm>
          <a:prstGeom prst="rect">
            <a:avLst/>
          </a:prstGeom>
        </p:spPr>
      </p:pic>
    </p:spTree>
    <p:extLst>
      <p:ext uri="{BB962C8B-B14F-4D97-AF65-F5344CB8AC3E}">
        <p14:creationId xmlns:p14="http://schemas.microsoft.com/office/powerpoint/2010/main" xmlns="" val="2265451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with medium confidence">
            <a:extLst>
              <a:ext uri="{FF2B5EF4-FFF2-40B4-BE49-F238E27FC236}">
                <a16:creationId xmlns:a16="http://schemas.microsoft.com/office/drawing/2014/main" xmlns="" id="{C88440FC-D8AA-4DE9-8DA5-602525E2E72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xmlns="" val="364358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9995" y="690666"/>
            <a:ext cx="10508566" cy="5719514"/>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GB" sz="2400" b="1" dirty="0">
                <a:solidFill>
                  <a:srgbClr val="555555"/>
                </a:solidFill>
                <a:latin typeface="Arial" panose="020B0604020202020204" pitchFamily="34" charset="0"/>
                <a:ea typeface="Calibri" panose="020F0502020204030204" pitchFamily="34" charset="0"/>
              </a:rPr>
              <a:t>Participate in Conferences and debates on relevant issues and presenting the Hindu perspective</a:t>
            </a:r>
          </a:p>
          <a:p>
            <a:pPr marL="228600" lvl="0" indent="-228600">
              <a:lnSpc>
                <a:spcPct val="90000"/>
              </a:lnSpc>
              <a:spcBef>
                <a:spcPts val="1000"/>
              </a:spcBef>
              <a:buFont typeface="Arial" panose="020B0604020202020204" pitchFamily="34" charset="0"/>
              <a:buChar char="•"/>
            </a:pPr>
            <a:r>
              <a:rPr lang="en-GB" sz="2400" b="1" dirty="0">
                <a:solidFill>
                  <a:srgbClr val="555555"/>
                </a:solidFill>
                <a:latin typeface="Arial" panose="020B0604020202020204" pitchFamily="34" charset="0"/>
                <a:ea typeface="Calibri" panose="020F0502020204030204" pitchFamily="34" charset="0"/>
              </a:rPr>
              <a:t>Working with other NGOs that promote mutual respect, pluralism, respect for human rights</a:t>
            </a:r>
          </a:p>
          <a:p>
            <a:pPr marL="228600" lvl="0" indent="-228600">
              <a:lnSpc>
                <a:spcPct val="90000"/>
              </a:lnSpc>
              <a:spcBef>
                <a:spcPts val="1000"/>
              </a:spcBef>
              <a:buFont typeface="Arial" panose="020B0604020202020204" pitchFamily="34" charset="0"/>
              <a:buChar char="•"/>
            </a:pPr>
            <a:r>
              <a:rPr lang="en-GB" sz="2400" b="1" dirty="0">
                <a:solidFill>
                  <a:srgbClr val="555555"/>
                </a:solidFill>
                <a:latin typeface="Arial" panose="020B0604020202020204" pitchFamily="34" charset="0"/>
                <a:ea typeface="Calibri" panose="020F0502020204030204" pitchFamily="34" charset="0"/>
              </a:rPr>
              <a:t>Help the Hindu Communities of Europe to integrate and become active participants and represent the interests and concerns of the Hindu Communities to the EU institutions.</a:t>
            </a:r>
          </a:p>
          <a:p>
            <a:pPr marL="228600" lvl="0" indent="-228600">
              <a:lnSpc>
                <a:spcPct val="90000"/>
              </a:lnSpc>
              <a:spcBef>
                <a:spcPts val="1000"/>
              </a:spcBef>
              <a:buFont typeface="Arial" panose="020B0604020202020204" pitchFamily="34" charset="0"/>
              <a:buChar char="•"/>
            </a:pPr>
            <a:r>
              <a:rPr lang="en-GB" sz="2400" b="1" dirty="0">
                <a:solidFill>
                  <a:srgbClr val="555555"/>
                </a:solidFill>
                <a:latin typeface="Arial" panose="020B0604020202020204" pitchFamily="34" charset="0"/>
                <a:ea typeface="Calibri" panose="020F0502020204030204" pitchFamily="34" charset="0"/>
              </a:rPr>
              <a:t>To organise a high level Diwali event at the European Parliament every year to highlight the contributions of the Hindu Communities in Europe and of Hinduism in general.</a:t>
            </a:r>
          </a:p>
          <a:p>
            <a:pPr marL="228600" lvl="0" indent="-228600">
              <a:lnSpc>
                <a:spcPct val="90000"/>
              </a:lnSpc>
              <a:spcBef>
                <a:spcPts val="1000"/>
              </a:spcBef>
              <a:buFont typeface="Arial" panose="020B0604020202020204" pitchFamily="34" charset="0"/>
              <a:buChar char="•"/>
            </a:pPr>
            <a:r>
              <a:rPr lang="en-GB" sz="2400" b="1" dirty="0">
                <a:solidFill>
                  <a:srgbClr val="555555"/>
                </a:solidFill>
                <a:latin typeface="Arial" panose="020B0604020202020204" pitchFamily="34" charset="0"/>
                <a:ea typeface="Calibri" panose="020F0502020204030204" pitchFamily="34" charset="0"/>
              </a:rPr>
              <a:t>To help organise  Diwali Celebrations in Different major capitals throughout Europe </a:t>
            </a:r>
            <a:br>
              <a:rPr lang="en-GB" sz="2400" b="1" dirty="0">
                <a:solidFill>
                  <a:srgbClr val="555555"/>
                </a:solidFill>
                <a:latin typeface="Arial" panose="020B0604020202020204" pitchFamily="34" charset="0"/>
                <a:ea typeface="Calibri" panose="020F0502020204030204" pitchFamily="34" charset="0"/>
              </a:rPr>
            </a:br>
            <a:endParaRPr lang="en-GB" sz="2400" b="1" dirty="0">
              <a:solidFill>
                <a:srgbClr val="555555"/>
              </a:solidFill>
              <a:latin typeface="Arial" panose="020B0604020202020204" pitchFamily="34" charset="0"/>
              <a:ea typeface="Calibri" panose="020F0502020204030204" pitchFamily="34" charset="0"/>
            </a:endParaRPr>
          </a:p>
          <a:p>
            <a:pPr marL="228600" lvl="0" indent="-228600">
              <a:lnSpc>
                <a:spcPct val="90000"/>
              </a:lnSpc>
              <a:spcBef>
                <a:spcPts val="1000"/>
              </a:spcBef>
              <a:buFont typeface="Arial" panose="020B0604020202020204" pitchFamily="34" charset="0"/>
              <a:buChar char="•"/>
            </a:pPr>
            <a:r>
              <a:rPr lang="en-GB" sz="2400" b="1" dirty="0">
                <a:solidFill>
                  <a:srgbClr val="555555"/>
                </a:solidFill>
                <a:latin typeface="Arial" panose="020B0604020202020204" pitchFamily="34" charset="0"/>
              </a:rPr>
              <a:t>Working toward the recognition of Hinduism in all the 29 States of Europe</a:t>
            </a:r>
            <a:endParaRPr lang="en-GB" sz="2400" dirty="0"/>
          </a:p>
        </p:txBody>
      </p:sp>
    </p:spTree>
    <p:extLst>
      <p:ext uri="{BB962C8B-B14F-4D97-AF65-F5344CB8AC3E}">
        <p14:creationId xmlns="" xmlns:p14="http://schemas.microsoft.com/office/powerpoint/2010/main" val="3440584523"/>
      </p:ext>
    </p:extLst>
  </p:cSld>
  <p:clrMapOvr>
    <a:masterClrMapping/>
  </p:clrMapOvr>
  <p:transition advTm="5563">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xmlns="" id="{3811F6B4-99DA-4519-9574-23AC9C6F3AE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647700" y="1060450"/>
            <a:ext cx="6858000" cy="5143500"/>
          </a:xfrm>
          <a:prstGeom prst="rect">
            <a:avLst/>
          </a:prstGeom>
        </p:spPr>
      </p:pic>
      <p:pic>
        <p:nvPicPr>
          <p:cNvPr id="5" name="Picture 4" descr="A picture containing indoor, cluttered&#10;&#10;Description automatically generated">
            <a:extLst>
              <a:ext uri="{FF2B5EF4-FFF2-40B4-BE49-F238E27FC236}">
                <a16:creationId xmlns:a16="http://schemas.microsoft.com/office/drawing/2014/main" xmlns="" id="{F1C58116-9C99-4F66-8443-CBCA80AAFC3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5372100" y="1314450"/>
            <a:ext cx="6858000" cy="5143500"/>
          </a:xfrm>
          <a:prstGeom prst="rect">
            <a:avLst/>
          </a:prstGeom>
        </p:spPr>
      </p:pic>
    </p:spTree>
    <p:extLst>
      <p:ext uri="{BB962C8B-B14F-4D97-AF65-F5344CB8AC3E}">
        <p14:creationId xmlns:p14="http://schemas.microsoft.com/office/powerpoint/2010/main" xmlns="" val="675370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687765-FAEB-46EA-96BD-0A3230852019}"/>
              </a:ext>
            </a:extLst>
          </p:cNvPr>
          <p:cNvSpPr txBox="1"/>
          <p:nvPr/>
        </p:nvSpPr>
        <p:spPr>
          <a:xfrm>
            <a:off x="1092200" y="181957"/>
            <a:ext cx="9563100" cy="6494085"/>
          </a:xfrm>
          <a:prstGeom prst="rect">
            <a:avLst/>
          </a:prstGeom>
          <a:noFill/>
        </p:spPr>
        <p:txBody>
          <a:bodyPr wrap="square">
            <a:spAutoFit/>
          </a:bodyPr>
          <a:lstStyle/>
          <a:p>
            <a:r>
              <a:rPr lang="en-GB" sz="3200" dirty="0">
                <a:solidFill>
                  <a:srgbClr val="FF0000"/>
                </a:solidFill>
                <a:latin typeface="Georgia" panose="02040502050405020303" pitchFamily="18" charset="0"/>
                <a:ea typeface="Calibri" panose="020F0502020204030204" pitchFamily="34" charset="0"/>
                <a:cs typeface="Times New Roman" panose="02020603050405020304" pitchFamily="18" charset="0"/>
              </a:rPr>
              <a:t>Atrocities committed against Hindus in Bangladesh</a:t>
            </a:r>
          </a:p>
          <a:p>
            <a:endParaRPr lang="en-GB" sz="3200" dirty="0">
              <a:solidFill>
                <a:srgbClr val="000000"/>
              </a:solidFill>
              <a:latin typeface="Georgia" panose="02040502050405020303" pitchFamily="18" charset="0"/>
              <a:ea typeface="Calibri" panose="020F0502020204030204" pitchFamily="34" charset="0"/>
              <a:cs typeface="Times New Roman" panose="02020603050405020304" pitchFamily="18" charset="0"/>
            </a:endParaRPr>
          </a:p>
          <a:p>
            <a:r>
              <a:rPr lang="en-GB"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Hindu organisations from Europe and UK organised  peaceful demonstrations  and protest in front of the Bangla </a:t>
            </a:r>
            <a:r>
              <a:rPr lang="en-GB" sz="3200" dirty="0" err="1">
                <a:solidFill>
                  <a:srgbClr val="000000"/>
                </a:solidFill>
                <a:latin typeface="Georgia" panose="02040502050405020303" pitchFamily="18" charset="0"/>
                <a:ea typeface="Calibri" panose="020F0502020204030204" pitchFamily="34" charset="0"/>
                <a:cs typeface="Times New Roman" panose="02020603050405020304" pitchFamily="18" charset="0"/>
              </a:rPr>
              <a:t>Desh</a:t>
            </a:r>
            <a:r>
              <a:rPr lang="en-GB"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 Embassy in UK, Sweden, Belgium and Spain. </a:t>
            </a:r>
          </a:p>
          <a:p>
            <a:endParaRPr lang="en-GB" sz="3200" dirty="0">
              <a:solidFill>
                <a:srgbClr val="000000"/>
              </a:solidFill>
              <a:latin typeface="Georgia" panose="02040502050405020303" pitchFamily="18" charset="0"/>
              <a:ea typeface="Calibri" panose="020F0502020204030204" pitchFamily="34" charset="0"/>
              <a:cs typeface="Times New Roman" panose="02020603050405020304" pitchFamily="18" charset="0"/>
            </a:endParaRPr>
          </a:p>
          <a:p>
            <a:r>
              <a:rPr lang="en-GB" sz="3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Hindu Forum Europe and Belgium wrote letter to PM Hasina  Shaikh and handed it over to Bangla- </a:t>
            </a:r>
            <a:r>
              <a:rPr lang="en-GB" sz="3200"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Desh</a:t>
            </a:r>
            <a:r>
              <a:rPr lang="en-GB" sz="3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Embassy at Belgium.</a:t>
            </a:r>
          </a:p>
          <a:p>
            <a:endParaRPr lang="en-GB" sz="3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r>
              <a:rPr lang="en-GB"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Sweden which has a good amount Bangla </a:t>
            </a:r>
            <a:r>
              <a:rPr lang="en-GB" sz="3200" dirty="0" err="1">
                <a:solidFill>
                  <a:srgbClr val="000000"/>
                </a:solidFill>
                <a:latin typeface="Georgia" panose="02040502050405020303" pitchFamily="18" charset="0"/>
                <a:ea typeface="Calibri" panose="020F0502020204030204" pitchFamily="34" charset="0"/>
                <a:cs typeface="Times New Roman" panose="02020603050405020304" pitchFamily="18" charset="0"/>
              </a:rPr>
              <a:t>Deshis</a:t>
            </a:r>
            <a:r>
              <a:rPr lang="en-GB"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 was also well represented by Hindu Forum Sweden. </a:t>
            </a:r>
            <a:endParaRPr lang="en-GB" sz="3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288066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xmlns="" id="{6D52F480-7124-46B3-B903-B4CEE7C056F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xmlns="" val="2850469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taking a selfie&#10;&#10;Description automatically generated with medium confidence">
            <a:extLst>
              <a:ext uri="{FF2B5EF4-FFF2-40B4-BE49-F238E27FC236}">
                <a16:creationId xmlns:a16="http://schemas.microsoft.com/office/drawing/2014/main" xmlns="" id="{6F8C37F6-DB22-4AD4-BFA5-CD2D673BAA3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flipV="1">
            <a:off x="871505" y="-668305"/>
            <a:ext cx="3806890" cy="5143500"/>
          </a:xfrm>
          <a:prstGeom prst="rect">
            <a:avLst/>
          </a:prstGeom>
        </p:spPr>
      </p:pic>
      <p:pic>
        <p:nvPicPr>
          <p:cNvPr id="5" name="Picture 4" descr="A picture containing person, blurry&#10;&#10;Description automatically generated">
            <a:extLst>
              <a:ext uri="{FF2B5EF4-FFF2-40B4-BE49-F238E27FC236}">
                <a16:creationId xmlns:a16="http://schemas.microsoft.com/office/drawing/2014/main" xmlns="" id="{BCBB3D0E-D027-42DD-B9A5-E7EFC24AB5F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flipV="1">
            <a:off x="6860464" y="1136650"/>
            <a:ext cx="5113176" cy="5143500"/>
          </a:xfrm>
          <a:prstGeom prst="rect">
            <a:avLst/>
          </a:prstGeom>
        </p:spPr>
      </p:pic>
    </p:spTree>
    <p:extLst>
      <p:ext uri="{BB962C8B-B14F-4D97-AF65-F5344CB8AC3E}">
        <p14:creationId xmlns:p14="http://schemas.microsoft.com/office/powerpoint/2010/main" xmlns="" val="3233267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21AB44-463E-4562-A11A-5CE33770D68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xmlns="" val="2474388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C7325D-4FBC-4C02-8CF0-C9D1E15A04D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xmlns="" val="2822214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77F9787-7516-419A-8384-ED95A0E36B58}"/>
              </a:ext>
            </a:extLst>
          </p:cNvPr>
          <p:cNvPicPr>
            <a:picLocks noChangeAspect="1"/>
          </p:cNvPicPr>
          <p:nvPr/>
        </p:nvPicPr>
        <p:blipFill>
          <a:blip r:embed="rId2"/>
          <a:stretch>
            <a:fillRect/>
          </a:stretch>
        </p:blipFill>
        <p:spPr>
          <a:xfrm>
            <a:off x="1206500" y="478302"/>
            <a:ext cx="9287998" cy="5894363"/>
          </a:xfrm>
          <a:prstGeom prst="rect">
            <a:avLst/>
          </a:prstGeom>
        </p:spPr>
      </p:pic>
    </p:spTree>
    <p:extLst>
      <p:ext uri="{BB962C8B-B14F-4D97-AF65-F5344CB8AC3E}">
        <p14:creationId xmlns:p14="http://schemas.microsoft.com/office/powerpoint/2010/main" xmlns="" val="553151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0A00907-8E4C-43B8-8082-535D781725B8}"/>
              </a:ext>
            </a:extLst>
          </p:cNvPr>
          <p:cNvGraphicFramePr>
            <a:graphicFrameLocks noGrp="1"/>
          </p:cNvGraphicFramePr>
          <p:nvPr>
            <p:extLst>
              <p:ext uri="{D42A27DB-BD31-4B8C-83A1-F6EECF244321}">
                <p14:modId xmlns:p14="http://schemas.microsoft.com/office/powerpoint/2010/main" xmlns="" val="3133784152"/>
              </p:ext>
            </p:extLst>
          </p:nvPr>
        </p:nvGraphicFramePr>
        <p:xfrm>
          <a:off x="2795962" y="460296"/>
          <a:ext cx="5990476" cy="6397704"/>
        </p:xfrm>
        <a:graphic>
          <a:graphicData uri="http://schemas.openxmlformats.org/drawingml/2006/table">
            <a:tbl>
              <a:tblPr firstRow="1" firstCol="1" bandRow="1"/>
              <a:tblGrid>
                <a:gridCol w="399117">
                  <a:extLst>
                    <a:ext uri="{9D8B030D-6E8A-4147-A177-3AD203B41FA5}">
                      <a16:colId xmlns:a16="http://schemas.microsoft.com/office/drawing/2014/main" xmlns="" val="646798131"/>
                    </a:ext>
                  </a:extLst>
                </a:gridCol>
                <a:gridCol w="1251974">
                  <a:extLst>
                    <a:ext uri="{9D8B030D-6E8A-4147-A177-3AD203B41FA5}">
                      <a16:colId xmlns:a16="http://schemas.microsoft.com/office/drawing/2014/main" xmlns="" val="3111376048"/>
                    </a:ext>
                  </a:extLst>
                </a:gridCol>
                <a:gridCol w="2639259">
                  <a:extLst>
                    <a:ext uri="{9D8B030D-6E8A-4147-A177-3AD203B41FA5}">
                      <a16:colId xmlns:a16="http://schemas.microsoft.com/office/drawing/2014/main" xmlns="" val="159944824"/>
                    </a:ext>
                  </a:extLst>
                </a:gridCol>
                <a:gridCol w="1700126">
                  <a:extLst>
                    <a:ext uri="{9D8B030D-6E8A-4147-A177-3AD203B41FA5}">
                      <a16:colId xmlns:a16="http://schemas.microsoft.com/office/drawing/2014/main" xmlns="" val="1511381788"/>
                    </a:ext>
                  </a:extLst>
                </a:gridCol>
              </a:tblGrid>
              <a:tr h="341814">
                <a:tc>
                  <a:txBody>
                    <a:bodyPr/>
                    <a:lstStyle/>
                    <a:p>
                      <a:pPr>
                        <a:lnSpc>
                          <a:spcPct val="115000"/>
                        </a:lnSpc>
                        <a:spcAft>
                          <a:spcPts val="100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rd</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March</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Amarananda Swami &amp; Krishna Kripaji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Switzerland &amp; Spain</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572706948"/>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March</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Meeta Joshi and Lakshmi Vyas</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523857243"/>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April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Rameshwarananda &amp; Ragasudha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Spain &amp; 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706279319"/>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r>
                        <a:rPr lang="en-GB" sz="7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April</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Mandakini Spennare &amp; Gianluca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Sweden &amp; Italy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716327214"/>
                  </a:ext>
                </a:extLst>
              </a:tr>
              <a:tr h="341814">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April</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Madhupathy</a:t>
                      </a:r>
                      <a:r>
                        <a:rPr lang="en-GB"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Das &amp; </a:t>
                      </a:r>
                      <a:r>
                        <a:rPr lang="en-GB" sz="7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Parabhakthi</a:t>
                      </a:r>
                      <a:r>
                        <a:rPr lang="en-GB"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Das</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Hungary &amp; Italy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618253460"/>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April</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Ragasudha &amp; Lakshmi Vyas</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550945025"/>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Madhu Shastri &amp; Meeta Joshi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948597838"/>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Amarananda Swami Solo</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Switzerland</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703938144"/>
                  </a:ext>
                </a:extLst>
              </a:tr>
              <a:tr h="341814">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Arun Jogani &amp; Anjani Ladia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Belgium &amp; Luxembourg</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275448414"/>
                  </a:ext>
                </a:extLst>
              </a:tr>
              <a:tr h="524067">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Krihnangi &amp; Kavya Rapatwas</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Germany &amp; UK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Children special</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777888216"/>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Mayura Patel &amp; Sharda Nandram</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 &amp; Netherland</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264004101"/>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Meeta Joshi &amp; Sudha Mandavia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536994887"/>
                  </a:ext>
                </a:extLst>
              </a:tr>
              <a:tr h="341814">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June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Amarananda Swami &amp; Mandakini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Switzerland &amp; Sweden</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24579484"/>
                  </a:ext>
                </a:extLst>
              </a:tr>
              <a:tr h="341814">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nd</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June</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Rameshwarananda Giri &amp; Ragasudha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Spain &amp; 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798054380"/>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June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Meeta Joshi &amp;  Dr. Bhagya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243267584"/>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July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Lakshmi Vyas &amp; Gianluca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 &amp; Italy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878068500"/>
                  </a:ext>
                </a:extLst>
              </a:tr>
              <a:tr h="341814">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13th</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Lakshmi &amp; Swami Rameshwarananda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SPAIN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053316208"/>
                  </a:ext>
                </a:extLst>
              </a:tr>
              <a:tr h="341814">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September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Rameshwarananda &amp; Sridhar &amp; Krishnagi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Spain &amp; Germany</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555462219"/>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Sept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Bhagya Raj &amp; Ragasudha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169366097"/>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Sept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Swami ji &amp; Anjana Shekat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Swiss &amp; 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609106394"/>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Sept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Krishna Kripa &amp; Ambi ji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Spain &amp; Luxembourg</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572998061"/>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  </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October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Maite &amp;  Mari Mandakini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Spain &amp; Sweden</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081639724"/>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October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Ragasudha &amp; Meeta Joshi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939979292"/>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October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Meeta Joshi &amp; Ragasudha</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393821738"/>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October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Swami Amarananda &amp; Meeta Joshi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Swiss and UK</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73739467"/>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nd</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November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Diwali special</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present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197732090"/>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November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Diwali cum New year special</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present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010442117"/>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Novemer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Laabh Pancchami</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present</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421539437"/>
                  </a:ext>
                </a:extLst>
              </a:tr>
              <a:tr h="165759">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r>
                        <a:rPr lang="en-GB" sz="700" baseline="30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rd</a:t>
                      </a: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November</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1000"/>
                        </a:spcAft>
                      </a:pPr>
                      <a:r>
                        <a:rPr lang="en-GB" sz="7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Tulasi vivah speccial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en-GB"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present</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959" marR="33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909475814"/>
                  </a:ext>
                </a:extLst>
              </a:tr>
            </a:tbl>
          </a:graphicData>
        </a:graphic>
      </p:graphicFrame>
      <p:pic>
        <p:nvPicPr>
          <p:cNvPr id="3" name="Picture 2">
            <a:extLst>
              <a:ext uri="{FF2B5EF4-FFF2-40B4-BE49-F238E27FC236}">
                <a16:creationId xmlns:a16="http://schemas.microsoft.com/office/drawing/2014/main" xmlns="" id="{8A2C8BAE-236C-4CC6-A22D-346C5F3547AB}"/>
              </a:ext>
            </a:extLst>
          </p:cNvPr>
          <p:cNvPicPr>
            <a:picLocks noChangeAspect="1"/>
          </p:cNvPicPr>
          <p:nvPr/>
        </p:nvPicPr>
        <p:blipFill>
          <a:blip r:embed="rId2"/>
          <a:stretch>
            <a:fillRect/>
          </a:stretch>
        </p:blipFill>
        <p:spPr>
          <a:xfrm>
            <a:off x="2707062" y="0"/>
            <a:ext cx="5990476" cy="561905"/>
          </a:xfrm>
          <a:prstGeom prst="rect">
            <a:avLst/>
          </a:prstGeom>
        </p:spPr>
      </p:pic>
    </p:spTree>
    <p:extLst>
      <p:ext uri="{BB962C8B-B14F-4D97-AF65-F5344CB8AC3E}">
        <p14:creationId xmlns:p14="http://schemas.microsoft.com/office/powerpoint/2010/main" xmlns="" val="2437623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06587" y="208670"/>
          <a:ext cx="6826398" cy="5652871"/>
        </p:xfrm>
        <a:graphic>
          <a:graphicData uri="http://schemas.openxmlformats.org/drawingml/2006/table">
            <a:tbl>
              <a:tblPr/>
              <a:tblGrid>
                <a:gridCol w="3413199"/>
                <a:gridCol w="3413199"/>
              </a:tblGrid>
              <a:tr h="332522">
                <a:tc>
                  <a:txBody>
                    <a:bodyPr/>
                    <a:lstStyle/>
                    <a:p>
                      <a:r>
                        <a:rPr lang="en-GB" sz="1800" dirty="0">
                          <a:latin typeface="Georgia"/>
                        </a:rPr>
                        <a:t>Membership:</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Payment due</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dirty="0" err="1">
                          <a:latin typeface="Georgia"/>
                        </a:rPr>
                        <a:t>Isckon</a:t>
                      </a:r>
                      <a:r>
                        <a:rPr lang="en-GB" sz="1800" dirty="0">
                          <a:latin typeface="Georgia"/>
                        </a:rPr>
                        <a:t> Italy : </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043">
                <a:tc>
                  <a:txBody>
                    <a:bodyPr/>
                    <a:lstStyle/>
                    <a:p>
                      <a:r>
                        <a:rPr lang="en-GB" sz="1800" dirty="0">
                          <a:latin typeface="Georgia"/>
                        </a:rPr>
                        <a:t>Union </a:t>
                      </a:r>
                      <a:r>
                        <a:rPr lang="en-GB" sz="1800" dirty="0" err="1">
                          <a:latin typeface="Georgia"/>
                        </a:rPr>
                        <a:t>Italiana</a:t>
                      </a:r>
                      <a:r>
                        <a:rPr lang="en-GB" sz="1800" dirty="0">
                          <a:latin typeface="Georgia"/>
                        </a:rPr>
                        <a:t>:   2019, 2020m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 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Portuguese Yoga:</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Hindu Matters in Britain; </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dirty="0">
                          <a:latin typeface="Georgia"/>
                        </a:rPr>
                        <a:t>NCHT: </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2018, 2019, 2020, 2021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043">
                <a:tc>
                  <a:txBody>
                    <a:bodyPr/>
                    <a:lstStyle/>
                    <a:p>
                      <a:r>
                        <a:rPr lang="en-GB" sz="1800">
                          <a:latin typeface="Georgia"/>
                        </a:rPr>
                        <a:t>Hindu forurm Netherland: From 2012 till date</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2012, 13, 14, 15, 16, 17,  18. 19. 20, 21  -  ten years</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dirty="0">
                          <a:latin typeface="Georgia"/>
                        </a:rPr>
                        <a:t>Hindu forum Belgium: </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Luxembourg:</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Hindu forum Spain:</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Isckon Hungary : </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043">
                <a:tc>
                  <a:txBody>
                    <a:bodyPr/>
                    <a:lstStyle/>
                    <a:p>
                      <a:r>
                        <a:rPr lang="en-GB" sz="1800" dirty="0">
                          <a:latin typeface="Georgia"/>
                        </a:rPr>
                        <a:t>Hindu forum </a:t>
                      </a:r>
                      <a:r>
                        <a:rPr lang="en-GB" sz="1800" dirty="0" err="1">
                          <a:latin typeface="Georgia"/>
                        </a:rPr>
                        <a:t>Britiain</a:t>
                      </a:r>
                      <a:r>
                        <a:rPr lang="en-GB" sz="1800" dirty="0">
                          <a:latin typeface="Georgia"/>
                        </a:rPr>
                        <a:t> :   </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n-NO" sz="1800" dirty="0">
                          <a:latin typeface="Georgia"/>
                        </a:rPr>
                        <a:t>2017, 2018, 2019, 2020, 2021 (5 yrs)</a:t>
                      </a:r>
                      <a:endParaRPr lang="nn-NO"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Hindu Forum Sweden</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err="1">
                          <a:latin typeface="Georgia"/>
                        </a:rPr>
                        <a:t>Uptodate</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522">
                <a:tc>
                  <a:txBody>
                    <a:bodyPr/>
                    <a:lstStyle/>
                    <a:p>
                      <a:r>
                        <a:rPr lang="en-GB" sz="1800">
                          <a:latin typeface="Georgia"/>
                        </a:rPr>
                        <a:t>Hindu Forum Switzerland</a:t>
                      </a:r>
                      <a:endParaRPr lang="en-GB" sz="180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800" dirty="0">
                          <a:latin typeface="Georgia"/>
                        </a:rPr>
                        <a:t>2019, 2020, 2021</a:t>
                      </a:r>
                      <a:endParaRPr lang="en-GB" sz="1800" dirty="0">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5" name="Rectangle 1"/>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Courier New" pitchFamily="49" charset="0"/>
                <a:cs typeface="Arial" pitchFamily="34" charset="0"/>
              </a:rPr>
              <a:t>So let's wait if they quit on their own.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FF"/>
                </a:solidFill>
                <a:effectLst/>
                <a:latin typeface="Courier New" pitchFamily="49" charset="0"/>
                <a:cs typeface="Courier New" pitchFamily="49" charset="0"/>
              </a:rPr>
              <a:t/>
            </a:r>
            <a:br>
              <a:rPr kumimoji="0" lang="en-US" sz="1800" b="0" i="0" u="none" strike="noStrike" cap="none" normalizeH="0" baseline="0" smtClean="0">
                <a:ln>
                  <a:noFill/>
                </a:ln>
                <a:solidFill>
                  <a:srgbClr val="0000FF"/>
                </a:solidFill>
                <a:effectLst/>
                <a:latin typeface="Courier New" pitchFamily="49" charset="0"/>
                <a:cs typeface="Courier New" pitchFamily="49"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1716258" y="661182"/>
            <a:ext cx="8567225" cy="5219113"/>
          </a:xfrm>
          <a:prstGeom prst="rect">
            <a:avLst/>
          </a:prstGeom>
          <a:noFill/>
          <a:ln w="9525">
            <a:noFill/>
            <a:miter lim="800000"/>
            <a:headEnd/>
            <a:tailEnd/>
          </a:ln>
          <a:effectLst/>
        </p:spPr>
      </p:pic>
    </p:spTree>
  </p:cSld>
  <p:clrMapOvr>
    <a:masterClrMapping/>
  </p:clrMapOvr>
  <p:transition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yasn\Desktop\slider-with-modi.jpg"/>
          <p:cNvPicPr>
            <a:picLocks noChangeAspect="1" noChangeArrowheads="1"/>
          </p:cNvPicPr>
          <p:nvPr/>
        </p:nvPicPr>
        <p:blipFill>
          <a:blip r:embed="rId2"/>
          <a:srcRect/>
          <a:stretch>
            <a:fillRect/>
          </a:stretch>
        </p:blipFill>
        <p:spPr bwMode="auto">
          <a:xfrm>
            <a:off x="240324" y="545318"/>
            <a:ext cx="11430000" cy="5855482"/>
          </a:xfrm>
          <a:prstGeom prst="rect">
            <a:avLst/>
          </a:prstGeom>
          <a:noFill/>
        </p:spPr>
      </p:pic>
    </p:spTree>
  </p:cSld>
  <p:clrMapOvr>
    <a:masterClrMapping/>
  </p:clrMapOvr>
  <p:transition advTm="1040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p:cNvSpPr>
            <a:spLocks noGrp="1"/>
          </p:cNvSpPr>
          <p:nvPr>
            <p:ph type="title"/>
          </p:nvPr>
        </p:nvSpPr>
        <p:spPr>
          <a:xfrm>
            <a:off x="1776173" y="1622735"/>
            <a:ext cx="2556390" cy="4491015"/>
          </a:xfrm>
        </p:spPr>
        <p:txBody>
          <a:bodyPr anchor="t">
            <a:normAutofit/>
          </a:bodyPr>
          <a:lstStyle/>
          <a:p>
            <a:pPr algn="r"/>
            <a:r>
              <a:rPr lang="en-GB" sz="3200" b="1">
                <a:solidFill>
                  <a:srgbClr val="FFFFFF"/>
                </a:solidFill>
              </a:rPr>
              <a:t>VISION FOR FUTURE</a:t>
            </a:r>
          </a:p>
        </p:txBody>
      </p:sp>
      <p:sp>
        <p:nvSpPr>
          <p:cNvPr id="3" name="Content Placeholder 2"/>
          <p:cNvSpPr>
            <a:spLocks noGrp="1"/>
          </p:cNvSpPr>
          <p:nvPr>
            <p:ph idx="1"/>
          </p:nvPr>
        </p:nvSpPr>
        <p:spPr>
          <a:xfrm>
            <a:off x="4976029" y="-225083"/>
            <a:ext cx="7251639" cy="7202658"/>
          </a:xfrm>
          <a:solidFill>
            <a:schemeClr val="accent4">
              <a:lumMod val="60000"/>
              <a:lumOff val="40000"/>
            </a:schemeClr>
          </a:solidFill>
        </p:spPr>
        <p:txBody>
          <a:bodyPr>
            <a:normAutofit lnSpcReduction="10000"/>
          </a:bodyPr>
          <a:lstStyle/>
          <a:p>
            <a:endParaRPr lang="en-GB" sz="2000" b="1" dirty="0">
              <a:solidFill>
                <a:srgbClr val="FFFFFF"/>
              </a:solidFill>
            </a:endParaRPr>
          </a:p>
          <a:p>
            <a:endParaRPr lang="en-GB" sz="2000" b="1" dirty="0">
              <a:solidFill>
                <a:srgbClr val="FFFFFF"/>
              </a:solidFill>
            </a:endParaRPr>
          </a:p>
          <a:p>
            <a:r>
              <a:rPr lang="en-GB" b="1" dirty="0">
                <a:solidFill>
                  <a:schemeClr val="bg1"/>
                </a:solidFill>
              </a:rPr>
              <a:t>GETTING RELEGIOUS RECOGNITION FOR HINDUS IN ALL EUROPEAN COUNTRIES</a:t>
            </a:r>
          </a:p>
          <a:p>
            <a:endParaRPr lang="en-GB" b="1" dirty="0">
              <a:solidFill>
                <a:schemeClr val="bg1"/>
              </a:solidFill>
            </a:endParaRPr>
          </a:p>
          <a:p>
            <a:r>
              <a:rPr lang="en-GB" b="1" dirty="0" smtClean="0">
                <a:solidFill>
                  <a:schemeClr val="bg1"/>
                </a:solidFill>
              </a:rPr>
              <a:t>MAKE MORE COUNTRIES INCLUSIVE LIKE   </a:t>
            </a:r>
            <a:r>
              <a:rPr lang="en-GB" b="1" dirty="0">
                <a:solidFill>
                  <a:schemeClr val="bg1"/>
                </a:solidFill>
              </a:rPr>
              <a:t>POLAND, </a:t>
            </a:r>
            <a:r>
              <a:rPr lang="en-GB" b="1" dirty="0" smtClean="0">
                <a:solidFill>
                  <a:schemeClr val="bg1"/>
                </a:solidFill>
              </a:rPr>
              <a:t>FRANCE, SLOVANIA, FINLAND</a:t>
            </a:r>
            <a:endParaRPr lang="en-GB" b="1" dirty="0">
              <a:solidFill>
                <a:schemeClr val="bg1"/>
              </a:solidFill>
            </a:endParaRPr>
          </a:p>
          <a:p>
            <a:endParaRPr lang="en-GB" b="1" dirty="0">
              <a:solidFill>
                <a:schemeClr val="bg1"/>
              </a:solidFill>
            </a:endParaRPr>
          </a:p>
          <a:p>
            <a:r>
              <a:rPr lang="en-GB" b="1" dirty="0" smtClean="0">
                <a:solidFill>
                  <a:schemeClr val="bg1"/>
                </a:solidFill>
              </a:rPr>
              <a:t>TO MAKE US VISIBLE CELEBRATE </a:t>
            </a:r>
            <a:r>
              <a:rPr lang="en-GB" b="1" dirty="0">
                <a:solidFill>
                  <a:schemeClr val="bg1"/>
                </a:solidFill>
              </a:rPr>
              <a:t>DIWALI IN SQUARES LIKE ‘DIL’ –TRAFALGAR </a:t>
            </a:r>
            <a:r>
              <a:rPr lang="en-GB" b="1" dirty="0" smtClean="0">
                <a:solidFill>
                  <a:schemeClr val="bg1"/>
                </a:solidFill>
              </a:rPr>
              <a:t>SQUARE, PROMINADE OF GERMANY</a:t>
            </a:r>
            <a:endParaRPr lang="en-GB" b="1" dirty="0">
              <a:solidFill>
                <a:schemeClr val="bg1"/>
              </a:solidFill>
            </a:endParaRPr>
          </a:p>
          <a:p>
            <a:endParaRPr lang="en-GB" b="1" dirty="0">
              <a:solidFill>
                <a:schemeClr val="bg1"/>
              </a:solidFill>
            </a:endParaRPr>
          </a:p>
          <a:p>
            <a:r>
              <a:rPr lang="en-GB" b="1" dirty="0" smtClean="0">
                <a:solidFill>
                  <a:schemeClr val="bg1"/>
                </a:solidFill>
              </a:rPr>
              <a:t>CONTINUOUSLY </a:t>
            </a:r>
            <a:r>
              <a:rPr lang="en-GB" b="1" dirty="0">
                <a:solidFill>
                  <a:schemeClr val="bg1"/>
                </a:solidFill>
              </a:rPr>
              <a:t>LIAISE  </a:t>
            </a:r>
            <a:r>
              <a:rPr lang="en-GB" b="1" dirty="0" smtClean="0">
                <a:solidFill>
                  <a:schemeClr val="bg1"/>
                </a:solidFill>
              </a:rPr>
              <a:t>WITH </a:t>
            </a:r>
            <a:r>
              <a:rPr lang="en-GB" b="1" dirty="0">
                <a:solidFill>
                  <a:schemeClr val="bg1"/>
                </a:solidFill>
              </a:rPr>
              <a:t>COMMUNITIIES</a:t>
            </a:r>
          </a:p>
          <a:p>
            <a:endParaRPr lang="en-GB" b="1" dirty="0">
              <a:solidFill>
                <a:schemeClr val="bg1"/>
              </a:solidFill>
            </a:endParaRPr>
          </a:p>
          <a:p>
            <a:r>
              <a:rPr lang="en-GB" b="1" dirty="0">
                <a:solidFill>
                  <a:schemeClr val="bg1"/>
                </a:solidFill>
              </a:rPr>
              <a:t>ENCOURAGE &amp; PROMOTE HINDU CANDIDATES </a:t>
            </a:r>
            <a:r>
              <a:rPr lang="en-GB" b="1" dirty="0" smtClean="0">
                <a:solidFill>
                  <a:schemeClr val="bg1"/>
                </a:solidFill>
              </a:rPr>
              <a:t>TO JOIN POLITIS -FOR </a:t>
            </a:r>
            <a:r>
              <a:rPr lang="en-GB" b="1" dirty="0">
                <a:solidFill>
                  <a:schemeClr val="bg1"/>
                </a:solidFill>
              </a:rPr>
              <a:t>EU </a:t>
            </a:r>
            <a:r>
              <a:rPr lang="en-GB" b="1" dirty="0" smtClean="0">
                <a:solidFill>
                  <a:schemeClr val="bg1"/>
                </a:solidFill>
              </a:rPr>
              <a:t>ELECTIONS  AND REPRESENTATIONS.</a:t>
            </a:r>
            <a:endParaRPr lang="en-GB" b="1" dirty="0">
              <a:solidFill>
                <a:schemeClr val="bg1"/>
              </a:solidFill>
            </a:endParaRPr>
          </a:p>
          <a:p>
            <a:endParaRPr lang="en-GB" sz="2000" dirty="0">
              <a:solidFill>
                <a:srgbClr val="FFFFFF"/>
              </a:solidFill>
            </a:endParaRPr>
          </a:p>
        </p:txBody>
      </p:sp>
    </p:spTree>
    <p:extLst>
      <p:ext uri="{BB962C8B-B14F-4D97-AF65-F5344CB8AC3E}">
        <p14:creationId xmlns="" xmlns:p14="http://schemas.microsoft.com/office/powerpoint/2010/main" val="460387627"/>
      </p:ext>
    </p:extLst>
  </p:cSld>
  <p:clrMapOvr>
    <a:masterClrMapping/>
  </p:clrMapOvr>
  <p:transition advTm="823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7345094" y="580438"/>
            <a:ext cx="4648200" cy="5162550"/>
          </a:xfrm>
          <a:prstGeom prst="rect">
            <a:avLst/>
          </a:prstGeom>
          <a:noFill/>
          <a:ln w="9525">
            <a:noFill/>
            <a:miter lim="800000"/>
            <a:headEnd/>
            <a:tailEnd/>
          </a:ln>
          <a:effectLst/>
        </p:spPr>
      </p:pic>
      <p:pic>
        <p:nvPicPr>
          <p:cNvPr id="47108" name="Picture 4" descr="Image may contain: 3 people, people smiling, people sitting, suit and indoor"/>
          <p:cNvPicPr>
            <a:picLocks noChangeAspect="1" noChangeArrowheads="1"/>
          </p:cNvPicPr>
          <p:nvPr/>
        </p:nvPicPr>
        <p:blipFill>
          <a:blip r:embed="rId3"/>
          <a:srcRect/>
          <a:stretch>
            <a:fillRect/>
          </a:stretch>
        </p:blipFill>
        <p:spPr bwMode="auto">
          <a:xfrm>
            <a:off x="0" y="422030"/>
            <a:ext cx="6330462" cy="5452184"/>
          </a:xfrm>
          <a:prstGeom prst="rect">
            <a:avLst/>
          </a:prstGeom>
          <a:noFill/>
        </p:spPr>
      </p:pic>
    </p:spTree>
  </p:cSld>
  <p:clrMapOvr>
    <a:masterClrMapping/>
  </p:clrMapOvr>
  <p:transition advTm="756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yasn\Desktop\70772803_2445915288790759_79530167118069760_n.jpg"/>
          <p:cNvPicPr/>
          <p:nvPr/>
        </p:nvPicPr>
        <p:blipFill>
          <a:blip r:embed="rId2"/>
          <a:srcRect/>
          <a:stretch>
            <a:fillRect/>
          </a:stretch>
        </p:blipFill>
        <p:spPr bwMode="auto">
          <a:xfrm>
            <a:off x="942536" y="295421"/>
            <a:ext cx="10494498" cy="5669281"/>
          </a:xfrm>
          <a:prstGeom prst="rect">
            <a:avLst/>
          </a:prstGeom>
          <a:noFill/>
          <a:ln w="9525">
            <a:noFill/>
            <a:miter lim="800000"/>
            <a:headEnd/>
            <a:tailEnd/>
          </a:ln>
        </p:spPr>
      </p:pic>
    </p:spTree>
  </p:cSld>
  <p:clrMapOvr>
    <a:masterClrMapping/>
  </p:clrMapOvr>
  <p:transition advTm="7438"/>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12346</TotalTime>
  <Words>1182</Words>
  <Application>Microsoft Office PowerPoint</Application>
  <PresentationFormat>Custom</PresentationFormat>
  <Paragraphs>292</Paragraphs>
  <Slides>59</Slides>
  <Notes>2</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Slide 1</vt:lpstr>
      <vt:lpstr>HINDU FORUM OF EUROPE </vt:lpstr>
      <vt:lpstr>Board Members</vt:lpstr>
      <vt:lpstr>What we do</vt:lpstr>
      <vt:lpstr>Slide 5</vt:lpstr>
      <vt:lpstr>Slide 6</vt:lpstr>
      <vt:lpstr>VISION FOR FUTURE</vt:lpstr>
      <vt:lpstr>Slide 8</vt:lpstr>
      <vt:lpstr>Slide 9</vt:lpstr>
      <vt:lpstr>Slide 10</vt:lpstr>
      <vt:lpstr>Slide 11</vt:lpstr>
      <vt:lpstr>Slide 12</vt:lpstr>
      <vt:lpstr>Slide 13</vt:lpstr>
      <vt:lpstr>Slide 14</vt:lpstr>
      <vt:lpstr>Slide 15</vt:lpstr>
      <vt:lpstr>Slide 16</vt:lpstr>
      <vt:lpstr>Slide 17</vt:lpstr>
      <vt:lpstr>Slide 18</vt:lpstr>
      <vt:lpstr>ACHIEVEMENTS</vt:lpstr>
      <vt:lpstr>Slide 20</vt:lpstr>
      <vt:lpstr>Slide 21</vt:lpstr>
      <vt:lpstr>Slide 22</vt:lpstr>
      <vt:lpstr>Slide 23</vt:lpstr>
      <vt:lpstr>Slide 24</vt:lpstr>
      <vt:lpstr>HFE Advisors,  Patrons &amp; Spiritual Leaders</vt:lpstr>
      <vt:lpstr>Our Members</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Lakshmi Vyas</dc:creator>
  <cp:lastModifiedBy>vyasn</cp:lastModifiedBy>
  <cp:revision>2889</cp:revision>
  <dcterms:created xsi:type="dcterms:W3CDTF">2021-10-29T09:45:53Z</dcterms:created>
  <dcterms:modified xsi:type="dcterms:W3CDTF">2022-06-02T09:15:51Z</dcterms:modified>
</cp:coreProperties>
</file>